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68" r:id="rId4"/>
    <p:sldId id="265" r:id="rId5"/>
    <p:sldId id="279" r:id="rId6"/>
    <p:sldId id="277" r:id="rId7"/>
    <p:sldId id="261" r:id="rId8"/>
    <p:sldId id="263" r:id="rId9"/>
    <p:sldId id="262" r:id="rId10"/>
    <p:sldId id="280" r:id="rId11"/>
    <p:sldId id="267" r:id="rId12"/>
    <p:sldId id="264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9E3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3612" autoAdjust="0"/>
  </p:normalViewPr>
  <p:slideViewPr>
    <p:cSldViewPr>
      <p:cViewPr varScale="1">
        <p:scale>
          <a:sx n="82" d="100"/>
          <a:sy n="82" d="100"/>
        </p:scale>
        <p:origin x="1157" y="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D87B-B6C5-43B0-947E-1AF9C39E202A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610B-4DEB-41A7-9210-383A4710B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4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7A6B-2ED6-49F5-9CC1-A1E5BC87BD9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26CE-A937-4BC8-A533-0EBC7B910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8" y="2564904"/>
            <a:ext cx="84201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28" y="4034928"/>
            <a:ext cx="8420100" cy="1603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6200000">
            <a:off x="4803313" y="3209096"/>
            <a:ext cx="404663" cy="6893145"/>
            <a:chOff x="-3168487" y="512676"/>
            <a:chExt cx="1151247" cy="324036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63231" y="476672"/>
            <a:ext cx="2302693" cy="1752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0C0D-2015-4C49-A21F-BB27E9FCCD50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0C0D-2015-4C49-A21F-BB27E9FCCD50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0552" y="1124745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144035" y="112474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44034" y="335699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20551" y="335699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367517" y="1124746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91000" y="1124745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590999" y="335699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367516" y="335699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6423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0DA5-EE53-484A-897A-0B6453532D06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9D21-88BF-477C-BEFD-EC21A2C4BB61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E779-350B-4B50-8578-B1D4D5D73501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F8D3-B88E-42CB-ADAD-8030D5A208CA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0875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46D9-38D8-45AA-85B8-842B7492DF2B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4357683" y="-1610531"/>
            <a:ext cx="1151247" cy="4349177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58716" y="-42790"/>
            <a:ext cx="4349178" cy="11824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b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 smtClean="0"/>
              <a:t>Альтернативный 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46D9-38D8-45AA-85B8-842B7492DF2B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4357683" y="-1610531"/>
            <a:ext cx="1151247" cy="4349177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58716" y="-42790"/>
            <a:ext cx="4349178" cy="11824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b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 smtClean="0"/>
              <a:t>Альтернативный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680B-55A5-43BF-B00F-B233327B2CF1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052736"/>
            <a:ext cx="4356778" cy="149382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7833320" y="0"/>
            <a:ext cx="18002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8915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8D8-1989-4123-A709-989CCC094F2F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54-9706-415F-A0D1-4BFDCCBF6A54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_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54-9706-415F-A0D1-4BFDCCBF6A54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531" y="1657522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39014" y="165752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839013" y="3889770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5530" y="3889770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062496" y="165752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285979" y="1657522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285978" y="388977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062495" y="388977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1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C2D3-C25C-4A70-A19C-5EBA0555A0C7}" type="datetime1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3478" y="6356353"/>
            <a:ext cx="6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" y="258076"/>
            <a:ext cx="344487" cy="6463402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0" y="274638"/>
            <a:ext cx="1442090" cy="1095378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63" r:id="rId9"/>
    <p:sldLayoutId id="2147483655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395" rtl="0" eaLnBrk="1" latinLnBrk="0" hangingPunct="1">
        <a:spcBef>
          <a:spcPct val="0"/>
        </a:spcBef>
        <a:buNone/>
        <a:defRPr sz="2800" kern="1200">
          <a:solidFill>
            <a:srgbClr val="29A9E3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8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45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42" indent="-1714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39" indent="-1714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420888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Описание передового российского опыта создания видеоуроков и  рекомендации по его распространению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928663" y="6168444"/>
            <a:ext cx="7977339" cy="376626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>
                <a:solidFill>
                  <a:srgbClr val="2E2E2E"/>
                </a:solidFill>
              </a:rPr>
              <a:t>виртуальные лабораторные по физике, эксперименты не выходя из дома</a:t>
            </a: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769486" y="5370908"/>
            <a:ext cx="8136517" cy="36000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      видеоматериалы </a:t>
            </a:r>
            <a:r>
              <a:rPr lang="ru-RU" sz="1400" dirty="0">
                <a:solidFill>
                  <a:srgbClr val="2E2E2E"/>
                </a:solidFill>
              </a:rPr>
              <a:t>для изучения английского языка</a:t>
            </a: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648744" y="4581128"/>
            <a:ext cx="7257256" cy="38759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>
                <a:solidFill>
                  <a:srgbClr val="2E2E2E"/>
                </a:solidFill>
              </a:rPr>
              <a:t>учебные видеоматериалы связанные с историей развития математики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86277" y="6457144"/>
            <a:ext cx="635275" cy="365125"/>
          </a:xfrm>
        </p:spPr>
        <p:txBody>
          <a:bodyPr/>
          <a:lstStyle/>
          <a:p>
            <a:fld id="{4BE4E213-577E-4457-9019-A6AED571696C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823422" y="5802995"/>
            <a:ext cx="8082580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r>
              <a:rPr lang="ru-RU" sz="1400" b="1" dirty="0" smtClean="0">
                <a:solidFill>
                  <a:srgbClr val="2E2E2E"/>
                </a:solidFill>
              </a:rPr>
              <a:t>        ВИРТУАЛЬНЫЕ ЛАБОРАТОРНЫЕ РАБОТЫ ПО ФИЗИКЕ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238067" y="5010908"/>
            <a:ext cx="7667936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   САЙТ СИБИРИНОЙ ЕЛЕНЫ РУДОЛЬФОВНЫ, УЧИТЕЛЯ АНГЛИЙСКОГО ЯЗЫКА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750757" y="4267706"/>
            <a:ext cx="7155243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 САЙТ МОЙ МИР. ЭЛЕКТРОННОЕ ПОРТФОЛИО ГУЩИНОЙ АННЫ ЮРЬЕВНЫ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 txBox="1">
            <a:spLocks/>
          </p:cNvSpPr>
          <p:nvPr/>
        </p:nvSpPr>
        <p:spPr>
          <a:xfrm>
            <a:off x="9407234" y="65088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337437" y="474403"/>
            <a:ext cx="8568563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           САЙТ </a:t>
            </a:r>
            <a:r>
              <a:rPr lang="ru-RU" sz="1400" b="1" dirty="0">
                <a:solidFill>
                  <a:srgbClr val="2E2E2E"/>
                </a:solidFill>
              </a:rPr>
              <a:t>ЛОТОЦКОЙ Е. Г. </a:t>
            </a:r>
            <a:r>
              <a:rPr lang="ru-RU" sz="1400" b="1" dirty="0" smtClean="0">
                <a:solidFill>
                  <a:srgbClr val="2E2E2E"/>
                </a:solidFill>
              </a:rPr>
              <a:t>, УЧИТЕЛЯ БИОЛОГИИ И ГЕОГРАФИИ 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769485" y="834444"/>
            <a:ext cx="8136515" cy="36000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    на </a:t>
            </a:r>
            <a:r>
              <a:rPr lang="ru-RU" sz="1400" dirty="0">
                <a:solidFill>
                  <a:srgbClr val="2E2E2E"/>
                </a:solidFill>
              </a:rPr>
              <a:t>сайте представлено 671 видеоматериал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057517" y="1220494"/>
            <a:ext cx="7848483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   САЙТ КИРИЛЛОВОЙ СВЕТЛАНЫ СЕМЕНОВНЫ, УЧИТЕЛЯ БИОЛОГИИ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940227" y="2708920"/>
            <a:ext cx="6965774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САЙТ БЕЛЯКОВА АЛЕКСЕЯ АНАТОЛЬЕВИЧА, УЧИТЕЛЯ ИНФОРМАТИКИ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503534" y="1937597"/>
            <a:ext cx="7402466" cy="360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2E2E2E"/>
                </a:solidFill>
              </a:rPr>
              <a:t>    САЙТ ЛЕВЧЕНКО АЛЕКСАНДРА СЕРГЕЕВИЧА, УЧИТЕЛЯ ИНФОРМАТИКИ И ИКТ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940226" y="3477949"/>
            <a:ext cx="6965775" cy="3960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400" b="1" dirty="0" smtClean="0">
                <a:solidFill>
                  <a:srgbClr val="2E2E2E"/>
                </a:solidFill>
              </a:rPr>
              <a:t>       САЙТ </a:t>
            </a:r>
            <a:r>
              <a:rPr lang="ru-RU" sz="1400" b="1" dirty="0">
                <a:solidFill>
                  <a:srgbClr val="2E2E2E"/>
                </a:solidFill>
              </a:rPr>
              <a:t>РОГОЖИНОЙ Т. </a:t>
            </a:r>
            <a:r>
              <a:rPr lang="ru-RU" sz="1400" b="1" dirty="0" smtClean="0">
                <a:solidFill>
                  <a:srgbClr val="2E2E2E"/>
                </a:solidFill>
              </a:rPr>
              <a:t>В., ПРЕПОДАВАТЕЛЯ РУССКОГО ЯЗЫКА И ЛИТЕРАТУРЫ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360712" y="1554523"/>
            <a:ext cx="7545288" cy="36000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используются </a:t>
            </a:r>
            <a:r>
              <a:rPr lang="ru-RU" sz="1400" dirty="0">
                <a:solidFill>
                  <a:srgbClr val="2E2E2E"/>
                </a:solidFill>
              </a:rPr>
              <a:t>видеоролики по темам предмета </a:t>
            </a:r>
            <a:r>
              <a:rPr lang="ru-RU" sz="1400" dirty="0" smtClean="0">
                <a:solidFill>
                  <a:srgbClr val="2E2E2E"/>
                </a:solidFill>
              </a:rPr>
              <a:t>из </a:t>
            </a:r>
            <a:r>
              <a:rPr lang="ru-RU" sz="1400" dirty="0">
                <a:solidFill>
                  <a:srgbClr val="2E2E2E"/>
                </a:solidFill>
              </a:rPr>
              <a:t>иностранных источников</a:t>
            </a:r>
          </a:p>
        </p:txBody>
      </p:sp>
      <p:sp>
        <p:nvSpPr>
          <p:cNvPr id="20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543374" y="2276872"/>
            <a:ext cx="7362626" cy="36000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видеоуроки </a:t>
            </a:r>
            <a:r>
              <a:rPr lang="ru-RU" sz="1400" dirty="0">
                <a:solidFill>
                  <a:srgbClr val="2E2E2E"/>
                </a:solidFill>
              </a:rPr>
              <a:t>по программированию, полезные советы по работе с компьютером</a:t>
            </a:r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3272184" y="3066692"/>
            <a:ext cx="6633817" cy="367864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>
                <a:solidFill>
                  <a:srgbClr val="2E2E2E"/>
                </a:solidFill>
              </a:rPr>
              <a:t>информация представлена в доступной и интересной форме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883819" y="3861088"/>
            <a:ext cx="7022181" cy="360000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просмотр </a:t>
            </a:r>
            <a:r>
              <a:rPr lang="ru-RU" sz="1400" dirty="0">
                <a:solidFill>
                  <a:srgbClr val="2E2E2E"/>
                </a:solidFill>
              </a:rPr>
              <a:t>фильма по изучаемому произведению</a:t>
            </a:r>
          </a:p>
        </p:txBody>
      </p:sp>
      <p:sp>
        <p:nvSpPr>
          <p:cNvPr id="23" name="Arrow: Pentagon 155">
            <a:extLst>
              <a:ext uri="{FF2B5EF4-FFF2-40B4-BE49-F238E27FC236}">
                <a16:creationId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266785" y="332656"/>
            <a:ext cx="3005399" cy="6279823"/>
          </a:xfrm>
          <a:prstGeom prst="homePlate">
            <a:avLst/>
          </a:prstGeom>
          <a:solidFill>
            <a:srgbClr val="FFFFFF"/>
          </a:solidFill>
          <a:ln w="12700" cap="flat" cmpd="sng" algn="ctr">
            <a:solidFill>
              <a:srgbClr val="29A9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A9E3"/>
                </a:solidFill>
              </a:rPr>
              <a:t>ПРЕДСТАВЛЕННЫЙ ОПЫТ УЧИТЕЛЕЙ НАПРАВЛЕН НА РЕШЕНИЕ АКТУАЛЬНЫХ ЗАДАЧ ОБРАЗОВАТЕЛЬНЫХ ОРГАНИЗАЦИЙ, ОБЕСПЕЧЕНИЕ ВЫСОКИХ И СТОЙКИХ РЕЗУЛЬТАТОВ ОБУЧЕНИЯ, ВОСПИТАНИЯ И РАЗВИТИЯ ДЕТЕЙ</a:t>
            </a:r>
            <a:endParaRPr lang="ru-RU" sz="1400" b="1" dirty="0">
              <a:solidFill>
                <a:srgbClr val="29A9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9"/>
          <p:cNvSpPr/>
          <p:nvPr/>
        </p:nvSpPr>
        <p:spPr>
          <a:xfrm>
            <a:off x="6723360" y="1641449"/>
            <a:ext cx="2574280" cy="28079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04925"/>
            <a:ext cx="9906000" cy="0"/>
          </a:xfrm>
          <a:prstGeom prst="line">
            <a:avLst/>
          </a:prstGeom>
          <a:ln w="12700"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2753" y="1484784"/>
            <a:ext cx="28389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Процесс распространения опыта, </a:t>
            </a:r>
            <a:r>
              <a:rPr lang="ru-RU" sz="1600" dirty="0" smtClean="0">
                <a:solidFill>
                  <a:srgbClr val="2E2E2E"/>
                </a:solidFill>
              </a:rPr>
              <a:t>пропаганду </a:t>
            </a:r>
            <a:r>
              <a:rPr lang="ru-RU" sz="1600" dirty="0">
                <a:solidFill>
                  <a:srgbClr val="2E2E2E"/>
                </a:solidFill>
              </a:rPr>
              <a:t>описанных выше ресурсов и проектов можно реализовать с помощью следующих форм</a:t>
            </a:r>
            <a:r>
              <a:rPr lang="ru-RU" sz="1600" dirty="0" smtClean="0">
                <a:solidFill>
                  <a:srgbClr val="2E2E2E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706016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29A9E3"/>
                </a:solidFill>
              </a:rPr>
              <a:t>ОСНОВАНИЕМ ДЛЯ ИСПОЛЬЗОВАНИЯ ДАННЫХ РЕСУРСОВ ЯВЛЯЕТСЯ ИХ ВОСТРЕБОВАННОСТЬ</a:t>
            </a:r>
            <a:endParaRPr lang="ru-RU" sz="1600" dirty="0">
              <a:solidFill>
                <a:srgbClr val="29A9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7926" y="1447028"/>
            <a:ext cx="64957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- представление </a:t>
            </a:r>
            <a:r>
              <a:rPr lang="ru-RU" sz="1600" dirty="0">
                <a:solidFill>
                  <a:srgbClr val="2E2E2E"/>
                </a:solidFill>
              </a:rPr>
              <a:t>сведений о передовом опыте в базе данных; </a:t>
            </a:r>
          </a:p>
          <a:p>
            <a:r>
              <a:rPr lang="ru-RU" sz="1600" dirty="0">
                <a:solidFill>
                  <a:srgbClr val="2E2E2E"/>
                </a:solidFill>
              </a:rPr>
              <a:t>- размещение информационных бюллетеней о передовом педагогическом опыте в сети Интернет на сайтах методических объединений учителей, педагогических форумов и сообществ;</a:t>
            </a:r>
          </a:p>
          <a:p>
            <a:r>
              <a:rPr lang="ru-RU" sz="1600" dirty="0">
                <a:solidFill>
                  <a:srgbClr val="2E2E2E"/>
                </a:solidFill>
              </a:rPr>
              <a:t>- </a:t>
            </a:r>
            <a:r>
              <a:rPr lang="ru-RU" sz="1600" dirty="0" smtClean="0">
                <a:solidFill>
                  <a:srgbClr val="2E2E2E"/>
                </a:solidFill>
              </a:rPr>
              <a:t>заседания </a:t>
            </a:r>
            <a:r>
              <a:rPr lang="ru-RU" sz="1600" dirty="0">
                <a:solidFill>
                  <a:srgbClr val="2E2E2E"/>
                </a:solidFill>
              </a:rPr>
              <a:t>методических </a:t>
            </a:r>
            <a:r>
              <a:rPr lang="ru-RU" sz="1600" dirty="0" smtClean="0">
                <a:solidFill>
                  <a:srgbClr val="2E2E2E"/>
                </a:solidFill>
              </a:rPr>
              <a:t>объединений; </a:t>
            </a:r>
            <a:endParaRPr lang="ru-RU" sz="1600" dirty="0">
              <a:solidFill>
                <a:srgbClr val="2E2E2E"/>
              </a:solidFill>
            </a:endParaRPr>
          </a:p>
          <a:p>
            <a:r>
              <a:rPr lang="ru-RU" sz="1600" dirty="0">
                <a:solidFill>
                  <a:srgbClr val="2E2E2E"/>
                </a:solidFill>
              </a:rPr>
              <a:t>- </a:t>
            </a:r>
            <a:r>
              <a:rPr lang="ru-RU" sz="1600" dirty="0" smtClean="0">
                <a:solidFill>
                  <a:srgbClr val="2E2E2E"/>
                </a:solidFill>
              </a:rPr>
              <a:t>Конкурсы педагогического </a:t>
            </a:r>
            <a:r>
              <a:rPr lang="ru-RU" sz="1600" dirty="0">
                <a:solidFill>
                  <a:srgbClr val="2E2E2E"/>
                </a:solidFill>
              </a:rPr>
              <a:t>мастерства; </a:t>
            </a:r>
          </a:p>
          <a:p>
            <a:r>
              <a:rPr lang="ru-RU" sz="1600" dirty="0">
                <a:solidFill>
                  <a:srgbClr val="2E2E2E"/>
                </a:solidFill>
              </a:rPr>
              <a:t>- </a:t>
            </a:r>
            <a:r>
              <a:rPr lang="ru-RU" sz="1600" dirty="0" smtClean="0">
                <a:solidFill>
                  <a:srgbClr val="2E2E2E"/>
                </a:solidFill>
              </a:rPr>
              <a:t>мастер-классы </a:t>
            </a:r>
            <a:r>
              <a:rPr lang="ru-RU" sz="1600" dirty="0">
                <a:solidFill>
                  <a:srgbClr val="2E2E2E"/>
                </a:solidFill>
              </a:rPr>
              <a:t>и </a:t>
            </a:r>
            <a:r>
              <a:rPr lang="ru-RU" sz="1600" dirty="0" smtClean="0">
                <a:solidFill>
                  <a:srgbClr val="2E2E2E"/>
                </a:solidFill>
              </a:rPr>
              <a:t>семинары-практикумы;</a:t>
            </a:r>
            <a:endParaRPr lang="ru-RU" sz="1600" dirty="0">
              <a:solidFill>
                <a:srgbClr val="2E2E2E"/>
              </a:solidFill>
            </a:endParaRPr>
          </a:p>
          <a:p>
            <a:r>
              <a:rPr lang="ru-RU" sz="1600" dirty="0">
                <a:solidFill>
                  <a:srgbClr val="2E2E2E"/>
                </a:solidFill>
              </a:rPr>
              <a:t>- </a:t>
            </a:r>
            <a:r>
              <a:rPr lang="ru-RU" sz="1600" dirty="0" smtClean="0">
                <a:solidFill>
                  <a:srgbClr val="2E2E2E"/>
                </a:solidFill>
              </a:rPr>
              <a:t>научно-практические конференции. </a:t>
            </a:r>
            <a:endParaRPr lang="ru-RU" sz="1600" dirty="0">
              <a:solidFill>
                <a:srgbClr val="2E2E2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07926" y="1484784"/>
            <a:ext cx="0" cy="1899589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24140" y="6422110"/>
            <a:ext cx="519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-3048" r="-658" b="8948"/>
          <a:stretch/>
        </p:blipFill>
        <p:spPr>
          <a:xfrm>
            <a:off x="416496" y="3509131"/>
            <a:ext cx="9463247" cy="2912979"/>
          </a:xfrm>
          <a:prstGeom prst="rect">
            <a:avLst/>
          </a:prstGeom>
        </p:spPr>
      </p:pic>
      <p:sp>
        <p:nvSpPr>
          <p:cNvPr id="10" name="Rectangle 19"/>
          <p:cNvSpPr/>
          <p:nvPr/>
        </p:nvSpPr>
        <p:spPr>
          <a:xfrm>
            <a:off x="306902" y="3789040"/>
            <a:ext cx="9561512" cy="2376264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3" y="1625825"/>
            <a:ext cx="8380953" cy="36063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Rectangle 19"/>
          <p:cNvSpPr/>
          <p:nvPr/>
        </p:nvSpPr>
        <p:spPr>
          <a:xfrm>
            <a:off x="144016" y="332656"/>
            <a:ext cx="9705528" cy="6264696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2E2E2E"/>
              </a:solidFill>
            </a:endParaRPr>
          </a:p>
          <a:p>
            <a:pPr algn="ctr"/>
            <a:endParaRPr lang="ru-RU" sz="3600" dirty="0">
              <a:solidFill>
                <a:srgbClr val="2E2E2E"/>
              </a:solidFill>
            </a:endParaRPr>
          </a:p>
          <a:p>
            <a:pPr algn="ctr"/>
            <a:endParaRPr lang="ru-RU" sz="3600" dirty="0" smtClean="0">
              <a:solidFill>
                <a:srgbClr val="2E2E2E"/>
              </a:solidFill>
            </a:endParaRPr>
          </a:p>
          <a:p>
            <a:pPr algn="ctr"/>
            <a:endParaRPr lang="ru-RU" sz="3600" dirty="0">
              <a:solidFill>
                <a:srgbClr val="2E2E2E"/>
              </a:solidFill>
            </a:endParaRPr>
          </a:p>
          <a:p>
            <a:pPr algn="ctr"/>
            <a:endParaRPr lang="ru-RU" sz="3600" dirty="0" smtClean="0">
              <a:solidFill>
                <a:srgbClr val="2E2E2E"/>
              </a:solidFill>
            </a:endParaRPr>
          </a:p>
          <a:p>
            <a:pPr algn="ctr"/>
            <a:endParaRPr lang="ru-RU" sz="3600" dirty="0">
              <a:solidFill>
                <a:srgbClr val="2E2E2E"/>
              </a:solidFill>
            </a:endParaRPr>
          </a:p>
          <a:p>
            <a:pPr algn="ctr"/>
            <a:endParaRPr lang="ru-RU" sz="3600" dirty="0" smtClean="0">
              <a:solidFill>
                <a:srgbClr val="2E2E2E"/>
              </a:solidFill>
            </a:endParaRPr>
          </a:p>
          <a:p>
            <a:pPr algn="ctr"/>
            <a:r>
              <a:rPr lang="ru-RU" sz="3600" dirty="0" smtClean="0">
                <a:solidFill>
                  <a:srgbClr val="2E2E2E"/>
                </a:solidFill>
              </a:rPr>
              <a:t>Спасибо за внимание!</a:t>
            </a:r>
            <a:endParaRPr lang="en-US" sz="36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0D019F8-C1BA-48DB-B2B8-A358E8E28118}"/>
              </a:ext>
            </a:extLst>
          </p:cNvPr>
          <p:cNvGrpSpPr/>
          <p:nvPr/>
        </p:nvGrpSpPr>
        <p:grpSpPr>
          <a:xfrm>
            <a:off x="847907" y="2326307"/>
            <a:ext cx="8210187" cy="2680120"/>
            <a:chOff x="458330" y="2302636"/>
            <a:chExt cx="11419951" cy="2680120"/>
          </a:xfrm>
        </p:grpSpPr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4A4D991A-9F30-465C-A043-071DEE20140F}"/>
                </a:ext>
              </a:extLst>
            </p:cNvPr>
            <p:cNvSpPr/>
            <p:nvPr/>
          </p:nvSpPr>
          <p:spPr>
            <a:xfrm>
              <a:off x="8666652" y="2302637"/>
              <a:ext cx="3211629" cy="2680113"/>
            </a:xfrm>
            <a:prstGeom prst="arc">
              <a:avLst>
                <a:gd name="adj1" fmla="val 16200000"/>
                <a:gd name="adj2" fmla="val 5293620"/>
              </a:avLst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CDA01D4-F872-4C31-BE6C-3EBB998BA78B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>
              <a:off x="2018111" y="2302637"/>
              <a:ext cx="8254355" cy="0"/>
            </a:xfrm>
            <a:prstGeom prst="line">
              <a:avLst/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0104A5B-E162-4906-A27A-7A4D485A688A}"/>
                </a:ext>
              </a:extLst>
            </p:cNvPr>
            <p:cNvCxnSpPr>
              <a:cxnSpLocks/>
            </p:cNvCxnSpPr>
            <p:nvPr/>
          </p:nvCxnSpPr>
          <p:spPr>
            <a:xfrm>
              <a:off x="2064145" y="4982756"/>
              <a:ext cx="8356205" cy="0"/>
            </a:xfrm>
            <a:prstGeom prst="line">
              <a:avLst/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102BFA80-E0C7-441C-95DB-3101C595C7F6}"/>
                </a:ext>
              </a:extLst>
            </p:cNvPr>
            <p:cNvSpPr/>
            <p:nvPr/>
          </p:nvSpPr>
          <p:spPr>
            <a:xfrm rot="10800000">
              <a:off x="458330" y="2302636"/>
              <a:ext cx="3211629" cy="2680113"/>
            </a:xfrm>
            <a:prstGeom prst="arc">
              <a:avLst>
                <a:gd name="adj1" fmla="val 16200000"/>
                <a:gd name="adj2" fmla="val 5293620"/>
              </a:avLst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4932"/>
          <a:stretch/>
        </p:blipFill>
        <p:spPr>
          <a:xfrm>
            <a:off x="522388" y="4077072"/>
            <a:ext cx="2634467" cy="2137417"/>
          </a:xfrm>
          <a:prstGeom prst="rect">
            <a:avLst/>
          </a:prstGeom>
        </p:spPr>
      </p:pic>
      <p:sp>
        <p:nvSpPr>
          <p:cNvPr id="63" name="Rectangle 57"/>
          <p:cNvSpPr/>
          <p:nvPr/>
        </p:nvSpPr>
        <p:spPr>
          <a:xfrm>
            <a:off x="776536" y="4077072"/>
            <a:ext cx="1995972" cy="229186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67019" y="377056"/>
            <a:ext cx="310738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8554A5-054D-419F-8A36-696D4F0C8A96}"/>
              </a:ext>
            </a:extLst>
          </p:cNvPr>
          <p:cNvSpPr/>
          <p:nvPr/>
        </p:nvSpPr>
        <p:spPr>
          <a:xfrm>
            <a:off x="1387923" y="3297031"/>
            <a:ext cx="710453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A9E3"/>
                </a:solidFill>
              </a:rPr>
              <a:t>СЕГОДНЯ МУЛЬТИМЕДИЙНЫЙ УРОК ЯВЛЯЕТСЯ СТАНДАРТНЫМ ИНСТРУМЕНТОМ, КОТОРЫЙ ОБЛЕГЧАЕТ ТРУД ПРЕПОДАВАТЕЛЯ ПРИ ИЗУЧЕНИИ НОВОГО УЧЕБНОГО МАТЕРИАЛА ИЛИ ЕГО ПОВТОРЕНИИ</a:t>
            </a:r>
            <a:endParaRPr lang="en-US" sz="1600" b="1" dirty="0">
              <a:solidFill>
                <a:srgbClr val="29A9E3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0B0626-8DCC-457D-9099-99643190CC2C}"/>
              </a:ext>
            </a:extLst>
          </p:cNvPr>
          <p:cNvSpPr txBox="1"/>
          <p:nvPr/>
        </p:nvSpPr>
        <p:spPr>
          <a:xfrm>
            <a:off x="1712640" y="708818"/>
            <a:ext cx="1756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повышает эффективность образовательного процесса</a:t>
            </a:r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111" name="Arrow: Chevron 110">
            <a:extLst>
              <a:ext uri="{FF2B5EF4-FFF2-40B4-BE49-F238E27FC236}">
                <a16:creationId xmlns:a16="http://schemas.microsoft.com/office/drawing/2014/main" id="{8BB27D66-70A8-4AED-9130-8389C91C1762}"/>
              </a:ext>
            </a:extLst>
          </p:cNvPr>
          <p:cNvSpPr/>
          <p:nvPr/>
        </p:nvSpPr>
        <p:spPr>
          <a:xfrm>
            <a:off x="1764508" y="1801803"/>
            <a:ext cx="2016000" cy="1060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1B1F30-7981-4FE4-9435-A3F1AB944DF1}"/>
              </a:ext>
            </a:extLst>
          </p:cNvPr>
          <p:cNvSpPr txBox="1"/>
          <p:nvPr/>
        </p:nvSpPr>
        <p:spPr>
          <a:xfrm>
            <a:off x="3954831" y="720451"/>
            <a:ext cx="184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формирует интерес </a:t>
            </a:r>
            <a:r>
              <a:rPr lang="ru-RU" sz="1600" dirty="0">
                <a:solidFill>
                  <a:srgbClr val="2E2E2E"/>
                </a:solidFill>
              </a:rPr>
              <a:t>к изучаемому предмету</a:t>
            </a:r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107" name="Arrow: Chevron 106">
            <a:extLst>
              <a:ext uri="{FF2B5EF4-FFF2-40B4-BE49-F238E27FC236}">
                <a16:creationId xmlns:a16="http://schemas.microsoft.com/office/drawing/2014/main" id="{D2D131D0-21E7-4329-A669-D6FA69C13C37}"/>
              </a:ext>
            </a:extLst>
          </p:cNvPr>
          <p:cNvSpPr/>
          <p:nvPr/>
        </p:nvSpPr>
        <p:spPr>
          <a:xfrm>
            <a:off x="6249144" y="1801803"/>
            <a:ext cx="2016000" cy="1060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F819A3-F46E-4D57-8187-11E0B25E48EA}"/>
              </a:ext>
            </a:extLst>
          </p:cNvPr>
          <p:cNvSpPr txBox="1"/>
          <p:nvPr/>
        </p:nvSpPr>
        <p:spPr>
          <a:xfrm>
            <a:off x="6249144" y="750467"/>
            <a:ext cx="204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способствует повышению степени усвоения учебного материала</a:t>
            </a:r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102" name="Arrow: Chevron 101">
            <a:extLst>
              <a:ext uri="{FF2B5EF4-FFF2-40B4-BE49-F238E27FC236}">
                <a16:creationId xmlns:a16="http://schemas.microsoft.com/office/drawing/2014/main" id="{C88129EC-99AC-496F-AB2C-D0B700A480D4}"/>
              </a:ext>
            </a:extLst>
          </p:cNvPr>
          <p:cNvSpPr/>
          <p:nvPr/>
        </p:nvSpPr>
        <p:spPr>
          <a:xfrm>
            <a:off x="3944888" y="1801803"/>
            <a:ext cx="2016000" cy="1060199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10C7E4-3168-41F0-A504-0F931F576BA6}"/>
              </a:ext>
            </a:extLst>
          </p:cNvPr>
          <p:cNvSpPr txBox="1"/>
          <p:nvPr/>
        </p:nvSpPr>
        <p:spPr>
          <a:xfrm>
            <a:off x="4047037" y="5533803"/>
            <a:ext cx="1786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повышает уровень индивидуализации обучения</a:t>
            </a:r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053F42C7-6020-4430-9D65-1353174DBF28}"/>
              </a:ext>
            </a:extLst>
          </p:cNvPr>
          <p:cNvSpPr/>
          <p:nvPr/>
        </p:nvSpPr>
        <p:spPr>
          <a:xfrm rot="10800000" flipV="1">
            <a:off x="3512857" y="4473603"/>
            <a:ext cx="2160000" cy="1060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7530F5-18C4-42DA-BBA7-A9E05D11C86E}"/>
              </a:ext>
            </a:extLst>
          </p:cNvPr>
          <p:cNvSpPr txBox="1"/>
          <p:nvPr/>
        </p:nvSpPr>
        <p:spPr>
          <a:xfrm>
            <a:off x="6562814" y="5552293"/>
            <a:ext cx="194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развивает самостоятельность учащихся</a:t>
            </a:r>
            <a:endParaRPr lang="id-ID" sz="1600" b="1" dirty="0">
              <a:solidFill>
                <a:srgbClr val="2E2E2E"/>
              </a:solidFill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C51F3DBD-D7D1-47F0-A9D6-B7115A1F7FA2}"/>
              </a:ext>
            </a:extLst>
          </p:cNvPr>
          <p:cNvSpPr/>
          <p:nvPr/>
        </p:nvSpPr>
        <p:spPr>
          <a:xfrm rot="10800000" flipV="1">
            <a:off x="6125493" y="4473603"/>
            <a:ext cx="2016000" cy="1060199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6696" y="2060848"/>
            <a:ext cx="1400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оригинальная форма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1866" y="1910809"/>
            <a:ext cx="1389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живой интерес у обучающихся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8813" y="1886249"/>
            <a:ext cx="1410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  знания  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доступные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 восприятию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8011" y="4622836"/>
            <a:ext cx="123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простая визуальная форма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4574" y="4581128"/>
            <a:ext cx="1888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понятные, запоминающиеся </a:t>
            </a:r>
            <a:r>
              <a:rPr lang="ru-RU" sz="1600" dirty="0">
                <a:solidFill>
                  <a:schemeClr val="bg1"/>
                </a:solidFill>
              </a:rPr>
              <a:t>образы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12640" y="836712"/>
            <a:ext cx="0" cy="87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19495" y="83671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223801" y="83671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562815" y="5625344"/>
            <a:ext cx="1" cy="9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016896" y="5625344"/>
            <a:ext cx="0" cy="9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1587" r="8942" b="7179"/>
          <a:stretch/>
        </p:blipFill>
        <p:spPr>
          <a:xfrm>
            <a:off x="0" y="3930967"/>
            <a:ext cx="3639592" cy="26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342447" y="2204864"/>
            <a:ext cx="3604026" cy="3628981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5601024" y="4528104"/>
            <a:ext cx="4282043" cy="1305741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6465168" y="2330000"/>
            <a:ext cx="3440930" cy="1387032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90" name="Freeform 8"/>
          <p:cNvSpPr>
            <a:spLocks/>
          </p:cNvSpPr>
          <p:nvPr/>
        </p:nvSpPr>
        <p:spPr bwMode="auto">
          <a:xfrm>
            <a:off x="4232920" y="3946490"/>
            <a:ext cx="1887356" cy="1887356"/>
          </a:xfrm>
          <a:custGeom>
            <a:avLst/>
            <a:gdLst>
              <a:gd name="T0" fmla="*/ 828 w 1081"/>
              <a:gd name="T1" fmla="*/ 1081 h 1081"/>
              <a:gd name="T2" fmla="*/ 828 w 1081"/>
              <a:gd name="T3" fmla="*/ 355 h 1081"/>
              <a:gd name="T4" fmla="*/ 828 w 1081"/>
              <a:gd name="T5" fmla="*/ 355 h 1081"/>
              <a:gd name="T6" fmla="*/ 828 w 1081"/>
              <a:gd name="T7" fmla="*/ 354 h 1081"/>
              <a:gd name="T8" fmla="*/ 828 w 1081"/>
              <a:gd name="T9" fmla="*/ 347 h 1081"/>
              <a:gd name="T10" fmla="*/ 861 w 1081"/>
              <a:gd name="T11" fmla="*/ 258 h 1081"/>
              <a:gd name="T12" fmla="*/ 946 w 1081"/>
              <a:gd name="T13" fmla="*/ 227 h 1081"/>
              <a:gd name="T14" fmla="*/ 945 w 1081"/>
              <a:gd name="T15" fmla="*/ 227 h 1081"/>
              <a:gd name="T16" fmla="*/ 1081 w 1081"/>
              <a:gd name="T17" fmla="*/ 227 h 1081"/>
              <a:gd name="T18" fmla="*/ 1081 w 1081"/>
              <a:gd name="T19" fmla="*/ 0 h 1081"/>
              <a:gd name="T20" fmla="*/ 853 w 1081"/>
              <a:gd name="T21" fmla="*/ 0 h 1081"/>
              <a:gd name="T22" fmla="*/ 853 w 1081"/>
              <a:gd name="T23" fmla="*/ 135 h 1081"/>
              <a:gd name="T24" fmla="*/ 822 w 1081"/>
              <a:gd name="T25" fmla="*/ 220 h 1081"/>
              <a:gd name="T26" fmla="*/ 735 w 1081"/>
              <a:gd name="T27" fmla="*/ 253 h 1081"/>
              <a:gd name="T28" fmla="*/ 726 w 1081"/>
              <a:gd name="T29" fmla="*/ 253 h 1081"/>
              <a:gd name="T30" fmla="*/ 0 w 1081"/>
              <a:gd name="T31" fmla="*/ 253 h 1081"/>
              <a:gd name="T32" fmla="*/ 0 w 1081"/>
              <a:gd name="T33" fmla="*/ 1081 h 1081"/>
              <a:gd name="T34" fmla="*/ 828 w 1081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1">
                <a:moveTo>
                  <a:pt x="828" y="1081"/>
                </a:move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4"/>
                </a:cubicBezTo>
                <a:cubicBezTo>
                  <a:pt x="828" y="347"/>
                  <a:pt x="828" y="347"/>
                  <a:pt x="828" y="347"/>
                </a:cubicBezTo>
                <a:cubicBezTo>
                  <a:pt x="828" y="329"/>
                  <a:pt x="832" y="285"/>
                  <a:pt x="861" y="258"/>
                </a:cubicBezTo>
                <a:cubicBezTo>
                  <a:pt x="894" y="227"/>
                  <a:pt x="946" y="227"/>
                  <a:pt x="946" y="227"/>
                </a:cubicBezTo>
                <a:cubicBezTo>
                  <a:pt x="945" y="227"/>
                  <a:pt x="945" y="227"/>
                  <a:pt x="945" y="227"/>
                </a:cubicBezTo>
                <a:cubicBezTo>
                  <a:pt x="1081" y="227"/>
                  <a:pt x="1081" y="227"/>
                  <a:pt x="1081" y="227"/>
                </a:cubicBezTo>
                <a:cubicBezTo>
                  <a:pt x="1081" y="0"/>
                  <a:pt x="1081" y="0"/>
                  <a:pt x="1081" y="0"/>
                </a:cubicBezTo>
                <a:cubicBezTo>
                  <a:pt x="853" y="0"/>
                  <a:pt x="853" y="0"/>
                  <a:pt x="853" y="0"/>
                </a:cubicBezTo>
                <a:cubicBezTo>
                  <a:pt x="853" y="135"/>
                  <a:pt x="853" y="135"/>
                  <a:pt x="853" y="135"/>
                </a:cubicBezTo>
                <a:cubicBezTo>
                  <a:pt x="853" y="135"/>
                  <a:pt x="853" y="186"/>
                  <a:pt x="822" y="220"/>
                </a:cubicBezTo>
                <a:cubicBezTo>
                  <a:pt x="797" y="248"/>
                  <a:pt x="754" y="252"/>
                  <a:pt x="735" y="253"/>
                </a:cubicBezTo>
                <a:cubicBezTo>
                  <a:pt x="726" y="253"/>
                  <a:pt x="726" y="253"/>
                  <a:pt x="72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081"/>
                  <a:pt x="0" y="1081"/>
                  <a:pt x="0" y="1081"/>
                </a:cubicBezTo>
                <a:lnTo>
                  <a:pt x="828" y="108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160868" y="635635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079" y="997408"/>
            <a:ext cx="702919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ИССЛЕДОВАНИЕ ПЕРЕДОВОГО ОПЫТА СОЗДАНИЯ И ИСПОЛЬЗОВАНИЯ УЧЕБНЫХ МАТЕРИАЛОВ (ВИДЕОУРОКОВ) В ПРЕПОДАВАНИИ УЧЕБНЫХ ПРЕДМЕТОВ ПОЗВОЛИЛО: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4953000" y="1844824"/>
            <a:ext cx="1885879" cy="1888095"/>
          </a:xfrm>
          <a:custGeom>
            <a:avLst/>
            <a:gdLst>
              <a:gd name="T0" fmla="*/ 253 w 1080"/>
              <a:gd name="T1" fmla="*/ 1081 h 1081"/>
              <a:gd name="T2" fmla="*/ 253 w 1080"/>
              <a:gd name="T3" fmla="*/ 355 h 1081"/>
              <a:gd name="T4" fmla="*/ 253 w 1080"/>
              <a:gd name="T5" fmla="*/ 355 h 1081"/>
              <a:gd name="T6" fmla="*/ 253 w 1080"/>
              <a:gd name="T7" fmla="*/ 354 h 1081"/>
              <a:gd name="T8" fmla="*/ 253 w 1080"/>
              <a:gd name="T9" fmla="*/ 347 h 1081"/>
              <a:gd name="T10" fmla="*/ 220 w 1080"/>
              <a:gd name="T11" fmla="*/ 258 h 1081"/>
              <a:gd name="T12" fmla="*/ 135 w 1080"/>
              <a:gd name="T13" fmla="*/ 227 h 1081"/>
              <a:gd name="T14" fmla="*/ 135 w 1080"/>
              <a:gd name="T15" fmla="*/ 227 h 1081"/>
              <a:gd name="T16" fmla="*/ 0 w 1080"/>
              <a:gd name="T17" fmla="*/ 227 h 1081"/>
              <a:gd name="T18" fmla="*/ 0 w 1080"/>
              <a:gd name="T19" fmla="*/ 0 h 1081"/>
              <a:gd name="T20" fmla="*/ 227 w 1080"/>
              <a:gd name="T21" fmla="*/ 0 h 1081"/>
              <a:gd name="T22" fmla="*/ 227 w 1080"/>
              <a:gd name="T23" fmla="*/ 135 h 1081"/>
              <a:gd name="T24" fmla="*/ 258 w 1080"/>
              <a:gd name="T25" fmla="*/ 220 h 1081"/>
              <a:gd name="T26" fmla="*/ 345 w 1080"/>
              <a:gd name="T27" fmla="*/ 253 h 1081"/>
              <a:gd name="T28" fmla="*/ 355 w 1080"/>
              <a:gd name="T29" fmla="*/ 253 h 1081"/>
              <a:gd name="T30" fmla="*/ 1080 w 1080"/>
              <a:gd name="T31" fmla="*/ 253 h 1081"/>
              <a:gd name="T32" fmla="*/ 1080 w 1080"/>
              <a:gd name="T33" fmla="*/ 1081 h 1081"/>
              <a:gd name="T34" fmla="*/ 253 w 1080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0" h="1081">
                <a:moveTo>
                  <a:pt x="253" y="1081"/>
                </a:move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4"/>
                </a:cubicBezTo>
                <a:cubicBezTo>
                  <a:pt x="253" y="347"/>
                  <a:pt x="253" y="347"/>
                  <a:pt x="253" y="347"/>
                </a:cubicBezTo>
                <a:cubicBezTo>
                  <a:pt x="252" y="329"/>
                  <a:pt x="248" y="285"/>
                  <a:pt x="220" y="258"/>
                </a:cubicBezTo>
                <a:cubicBezTo>
                  <a:pt x="186" y="227"/>
                  <a:pt x="135" y="227"/>
                  <a:pt x="135" y="227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135"/>
                  <a:pt x="227" y="135"/>
                  <a:pt x="227" y="135"/>
                </a:cubicBezTo>
                <a:cubicBezTo>
                  <a:pt x="227" y="135"/>
                  <a:pt x="227" y="186"/>
                  <a:pt x="258" y="220"/>
                </a:cubicBezTo>
                <a:cubicBezTo>
                  <a:pt x="284" y="248"/>
                  <a:pt x="327" y="252"/>
                  <a:pt x="345" y="253"/>
                </a:cubicBezTo>
                <a:cubicBezTo>
                  <a:pt x="355" y="253"/>
                  <a:pt x="355" y="253"/>
                  <a:pt x="355" y="253"/>
                </a:cubicBezTo>
                <a:cubicBezTo>
                  <a:pt x="1080" y="253"/>
                  <a:pt x="1080" y="253"/>
                  <a:pt x="1080" y="253"/>
                </a:cubicBezTo>
                <a:cubicBezTo>
                  <a:pt x="1080" y="1081"/>
                  <a:pt x="1080" y="1081"/>
                  <a:pt x="1080" y="1081"/>
                </a:cubicBezTo>
                <a:lnTo>
                  <a:pt x="253" y="1081"/>
                </a:lnTo>
                <a:close/>
              </a:path>
            </a:pathLst>
          </a:custGeom>
          <a:solidFill>
            <a:srgbClr val="87A0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 rot="5400000">
            <a:off x="3295709" y="2550125"/>
            <a:ext cx="1888094" cy="1885880"/>
          </a:xfrm>
          <a:custGeom>
            <a:avLst/>
            <a:gdLst>
              <a:gd name="T0" fmla="*/ 828 w 1081"/>
              <a:gd name="T1" fmla="*/ 0 h 1080"/>
              <a:gd name="T2" fmla="*/ 828 w 1081"/>
              <a:gd name="T3" fmla="*/ 725 h 1080"/>
              <a:gd name="T4" fmla="*/ 828 w 1081"/>
              <a:gd name="T5" fmla="*/ 725 h 1080"/>
              <a:gd name="T6" fmla="*/ 828 w 1081"/>
              <a:gd name="T7" fmla="*/ 726 h 1080"/>
              <a:gd name="T8" fmla="*/ 828 w 1081"/>
              <a:gd name="T9" fmla="*/ 733 h 1080"/>
              <a:gd name="T10" fmla="*/ 861 w 1081"/>
              <a:gd name="T11" fmla="*/ 822 h 1080"/>
              <a:gd name="T12" fmla="*/ 946 w 1081"/>
              <a:gd name="T13" fmla="*/ 853 h 1080"/>
              <a:gd name="T14" fmla="*/ 945 w 1081"/>
              <a:gd name="T15" fmla="*/ 853 h 1080"/>
              <a:gd name="T16" fmla="*/ 1081 w 1081"/>
              <a:gd name="T17" fmla="*/ 853 h 1080"/>
              <a:gd name="T18" fmla="*/ 1081 w 1081"/>
              <a:gd name="T19" fmla="*/ 1080 h 1080"/>
              <a:gd name="T20" fmla="*/ 853 w 1081"/>
              <a:gd name="T21" fmla="*/ 1080 h 1080"/>
              <a:gd name="T22" fmla="*/ 853 w 1081"/>
              <a:gd name="T23" fmla="*/ 945 h 1080"/>
              <a:gd name="T24" fmla="*/ 822 w 1081"/>
              <a:gd name="T25" fmla="*/ 860 h 1080"/>
              <a:gd name="T26" fmla="*/ 735 w 1081"/>
              <a:gd name="T27" fmla="*/ 827 h 1080"/>
              <a:gd name="T28" fmla="*/ 726 w 1081"/>
              <a:gd name="T29" fmla="*/ 827 h 1080"/>
              <a:gd name="T30" fmla="*/ 0 w 1081"/>
              <a:gd name="T31" fmla="*/ 827 h 1080"/>
              <a:gd name="T32" fmla="*/ 0 w 1081"/>
              <a:gd name="T33" fmla="*/ 0 h 1080"/>
              <a:gd name="T34" fmla="*/ 828 w 1081"/>
              <a:gd name="T3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0">
                <a:moveTo>
                  <a:pt x="828" y="0"/>
                </a:move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6"/>
                  <a:pt x="828" y="726"/>
                </a:cubicBezTo>
                <a:cubicBezTo>
                  <a:pt x="828" y="733"/>
                  <a:pt x="828" y="733"/>
                  <a:pt x="828" y="733"/>
                </a:cubicBezTo>
                <a:cubicBezTo>
                  <a:pt x="828" y="751"/>
                  <a:pt x="832" y="795"/>
                  <a:pt x="861" y="822"/>
                </a:cubicBezTo>
                <a:cubicBezTo>
                  <a:pt x="894" y="853"/>
                  <a:pt x="946" y="853"/>
                  <a:pt x="946" y="853"/>
                </a:cubicBezTo>
                <a:cubicBezTo>
                  <a:pt x="945" y="853"/>
                  <a:pt x="945" y="853"/>
                  <a:pt x="945" y="853"/>
                </a:cubicBezTo>
                <a:cubicBezTo>
                  <a:pt x="1081" y="853"/>
                  <a:pt x="1081" y="853"/>
                  <a:pt x="1081" y="853"/>
                </a:cubicBezTo>
                <a:cubicBezTo>
                  <a:pt x="1081" y="1080"/>
                  <a:pt x="1081" y="1080"/>
                  <a:pt x="1081" y="1080"/>
                </a:cubicBezTo>
                <a:cubicBezTo>
                  <a:pt x="853" y="1080"/>
                  <a:pt x="853" y="1080"/>
                  <a:pt x="853" y="1080"/>
                </a:cubicBezTo>
                <a:cubicBezTo>
                  <a:pt x="853" y="945"/>
                  <a:pt x="853" y="945"/>
                  <a:pt x="853" y="945"/>
                </a:cubicBezTo>
                <a:cubicBezTo>
                  <a:pt x="853" y="945"/>
                  <a:pt x="853" y="894"/>
                  <a:pt x="822" y="860"/>
                </a:cubicBezTo>
                <a:cubicBezTo>
                  <a:pt x="797" y="832"/>
                  <a:pt x="754" y="828"/>
                  <a:pt x="735" y="827"/>
                </a:cubicBezTo>
                <a:cubicBezTo>
                  <a:pt x="726" y="827"/>
                  <a:pt x="726" y="827"/>
                  <a:pt x="726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0"/>
                  <a:pt x="0" y="0"/>
                  <a:pt x="0" y="0"/>
                </a:cubicBezTo>
                <a:lnTo>
                  <a:pt x="82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11"/>
          <p:cNvGrpSpPr>
            <a:grpSpLocks noChangeAspect="1"/>
          </p:cNvGrpSpPr>
          <p:nvPr/>
        </p:nvGrpSpPr>
        <p:grpSpPr bwMode="auto">
          <a:xfrm rot="5400000">
            <a:off x="4065954" y="2159243"/>
            <a:ext cx="307985" cy="341515"/>
            <a:chOff x="4926" y="1331"/>
            <a:chExt cx="248" cy="2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Freeform 950"/>
          <p:cNvSpPr>
            <a:spLocks noEditPoints="1"/>
          </p:cNvSpPr>
          <p:nvPr/>
        </p:nvSpPr>
        <p:spPr bwMode="auto">
          <a:xfrm>
            <a:off x="4785312" y="4884370"/>
            <a:ext cx="362720" cy="469708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43"/>
          <p:cNvGrpSpPr/>
          <p:nvPr/>
        </p:nvGrpSpPr>
        <p:grpSpPr>
          <a:xfrm>
            <a:off x="5992768" y="2852679"/>
            <a:ext cx="508388" cy="508386"/>
            <a:chOff x="304800" y="5957888"/>
            <a:chExt cx="287338" cy="287337"/>
          </a:xfrm>
          <a:solidFill>
            <a:schemeClr val="bg1"/>
          </a:solidFill>
        </p:grpSpPr>
        <p:sp>
          <p:nvSpPr>
            <p:cNvPr id="76" name="Freeform 1004"/>
            <p:cNvSpPr>
              <a:spLocks noEditPoints="1"/>
            </p:cNvSpPr>
            <p:nvPr/>
          </p:nvSpPr>
          <p:spPr bwMode="auto">
            <a:xfrm>
              <a:off x="304800" y="5957888"/>
              <a:ext cx="249238" cy="219075"/>
            </a:xfrm>
            <a:custGeom>
              <a:avLst/>
              <a:gdLst>
                <a:gd name="T0" fmla="*/ 96 w 626"/>
                <a:gd name="T1" fmla="*/ 494 h 554"/>
                <a:gd name="T2" fmla="*/ 94 w 626"/>
                <a:gd name="T3" fmla="*/ 507 h 554"/>
                <a:gd name="T4" fmla="*/ 86 w 626"/>
                <a:gd name="T5" fmla="*/ 518 h 554"/>
                <a:gd name="T6" fmla="*/ 73 w 626"/>
                <a:gd name="T7" fmla="*/ 527 h 554"/>
                <a:gd name="T8" fmla="*/ 60 w 626"/>
                <a:gd name="T9" fmla="*/ 530 h 554"/>
                <a:gd name="T10" fmla="*/ 47 w 626"/>
                <a:gd name="T11" fmla="*/ 527 h 554"/>
                <a:gd name="T12" fmla="*/ 36 w 626"/>
                <a:gd name="T13" fmla="*/ 519 h 554"/>
                <a:gd name="T14" fmla="*/ 28 w 626"/>
                <a:gd name="T15" fmla="*/ 508 h 554"/>
                <a:gd name="T16" fmla="*/ 24 w 626"/>
                <a:gd name="T17" fmla="*/ 494 h 554"/>
                <a:gd name="T18" fmla="*/ 145 w 626"/>
                <a:gd name="T19" fmla="*/ 24 h 554"/>
                <a:gd name="T20" fmla="*/ 146 w 626"/>
                <a:gd name="T21" fmla="*/ 90 h 554"/>
                <a:gd name="T22" fmla="*/ 152 w 626"/>
                <a:gd name="T23" fmla="*/ 96 h 554"/>
                <a:gd name="T24" fmla="*/ 554 w 626"/>
                <a:gd name="T25" fmla="*/ 97 h 554"/>
                <a:gd name="T26" fmla="*/ 108 w 626"/>
                <a:gd name="T27" fmla="*/ 145 h 554"/>
                <a:gd name="T28" fmla="*/ 100 w 626"/>
                <a:gd name="T29" fmla="*/ 149 h 554"/>
                <a:gd name="T30" fmla="*/ 96 w 626"/>
                <a:gd name="T31" fmla="*/ 157 h 554"/>
                <a:gd name="T32" fmla="*/ 543 w 626"/>
                <a:gd name="T33" fmla="*/ 350 h 554"/>
                <a:gd name="T34" fmla="*/ 569 w 626"/>
                <a:gd name="T35" fmla="*/ 355 h 554"/>
                <a:gd name="T36" fmla="*/ 593 w 626"/>
                <a:gd name="T37" fmla="*/ 363 h 554"/>
                <a:gd name="T38" fmla="*/ 616 w 626"/>
                <a:gd name="T39" fmla="*/ 376 h 554"/>
                <a:gd name="T40" fmla="*/ 626 w 626"/>
                <a:gd name="T41" fmla="*/ 157 h 554"/>
                <a:gd name="T42" fmla="*/ 623 w 626"/>
                <a:gd name="T43" fmla="*/ 149 h 554"/>
                <a:gd name="T44" fmla="*/ 614 w 626"/>
                <a:gd name="T45" fmla="*/ 145 h 554"/>
                <a:gd name="T46" fmla="*/ 578 w 626"/>
                <a:gd name="T47" fmla="*/ 85 h 554"/>
                <a:gd name="T48" fmla="*/ 574 w 626"/>
                <a:gd name="T49" fmla="*/ 76 h 554"/>
                <a:gd name="T50" fmla="*/ 566 w 626"/>
                <a:gd name="T51" fmla="*/ 72 h 554"/>
                <a:gd name="T52" fmla="*/ 168 w 626"/>
                <a:gd name="T53" fmla="*/ 12 h 554"/>
                <a:gd name="T54" fmla="*/ 165 w 626"/>
                <a:gd name="T55" fmla="*/ 4 h 554"/>
                <a:gd name="T56" fmla="*/ 157 w 626"/>
                <a:gd name="T57" fmla="*/ 0 h 554"/>
                <a:gd name="T58" fmla="*/ 7 w 626"/>
                <a:gd name="T59" fmla="*/ 1 h 554"/>
                <a:gd name="T60" fmla="*/ 1 w 626"/>
                <a:gd name="T61" fmla="*/ 8 h 554"/>
                <a:gd name="T62" fmla="*/ 0 w 626"/>
                <a:gd name="T63" fmla="*/ 494 h 554"/>
                <a:gd name="T64" fmla="*/ 1 w 626"/>
                <a:gd name="T65" fmla="*/ 506 h 554"/>
                <a:gd name="T66" fmla="*/ 5 w 626"/>
                <a:gd name="T67" fmla="*/ 517 h 554"/>
                <a:gd name="T68" fmla="*/ 10 w 626"/>
                <a:gd name="T69" fmla="*/ 527 h 554"/>
                <a:gd name="T70" fmla="*/ 18 w 626"/>
                <a:gd name="T71" fmla="*/ 536 h 554"/>
                <a:gd name="T72" fmla="*/ 28 w 626"/>
                <a:gd name="T73" fmla="*/ 544 h 554"/>
                <a:gd name="T74" fmla="*/ 38 w 626"/>
                <a:gd name="T75" fmla="*/ 550 h 554"/>
                <a:gd name="T76" fmla="*/ 48 w 626"/>
                <a:gd name="T77" fmla="*/ 553 h 554"/>
                <a:gd name="T78" fmla="*/ 60 w 626"/>
                <a:gd name="T79" fmla="*/ 554 h 554"/>
                <a:gd name="T80" fmla="*/ 377 w 626"/>
                <a:gd name="T81" fmla="*/ 543 h 554"/>
                <a:gd name="T82" fmla="*/ 374 w 626"/>
                <a:gd name="T83" fmla="*/ 519 h 554"/>
                <a:gd name="T84" fmla="*/ 374 w 626"/>
                <a:gd name="T85" fmla="*/ 491 h 554"/>
                <a:gd name="T86" fmla="*/ 380 w 626"/>
                <a:gd name="T87" fmla="*/ 460 h 554"/>
                <a:gd name="T88" fmla="*/ 393 w 626"/>
                <a:gd name="T89" fmla="*/ 431 h 554"/>
                <a:gd name="T90" fmla="*/ 409 w 626"/>
                <a:gd name="T91" fmla="*/ 407 h 554"/>
                <a:gd name="T92" fmla="*/ 430 w 626"/>
                <a:gd name="T93" fmla="*/ 385 h 554"/>
                <a:gd name="T94" fmla="*/ 456 w 626"/>
                <a:gd name="T95" fmla="*/ 368 h 554"/>
                <a:gd name="T96" fmla="*/ 483 w 626"/>
                <a:gd name="T97" fmla="*/ 357 h 554"/>
                <a:gd name="T98" fmla="*/ 514 w 626"/>
                <a:gd name="T99" fmla="*/ 35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6" h="554">
                  <a:moveTo>
                    <a:pt x="96" y="157"/>
                  </a:moveTo>
                  <a:lnTo>
                    <a:pt x="96" y="494"/>
                  </a:lnTo>
                  <a:lnTo>
                    <a:pt x="96" y="501"/>
                  </a:lnTo>
                  <a:lnTo>
                    <a:pt x="94" y="507"/>
                  </a:lnTo>
                  <a:lnTo>
                    <a:pt x="90" y="513"/>
                  </a:lnTo>
                  <a:lnTo>
                    <a:pt x="86" y="518"/>
                  </a:lnTo>
                  <a:lnTo>
                    <a:pt x="80" y="523"/>
                  </a:lnTo>
                  <a:lnTo>
                    <a:pt x="73" y="527"/>
                  </a:lnTo>
                  <a:lnTo>
                    <a:pt x="67" y="529"/>
                  </a:lnTo>
                  <a:lnTo>
                    <a:pt x="60" y="530"/>
                  </a:lnTo>
                  <a:lnTo>
                    <a:pt x="53" y="529"/>
                  </a:lnTo>
                  <a:lnTo>
                    <a:pt x="47" y="527"/>
                  </a:lnTo>
                  <a:lnTo>
                    <a:pt x="41" y="524"/>
                  </a:lnTo>
                  <a:lnTo>
                    <a:pt x="36" y="519"/>
                  </a:lnTo>
                  <a:lnTo>
                    <a:pt x="31" y="514"/>
                  </a:lnTo>
                  <a:lnTo>
                    <a:pt x="28" y="508"/>
                  </a:lnTo>
                  <a:lnTo>
                    <a:pt x="24" y="501"/>
                  </a:lnTo>
                  <a:lnTo>
                    <a:pt x="24" y="494"/>
                  </a:lnTo>
                  <a:lnTo>
                    <a:pt x="24" y="24"/>
                  </a:lnTo>
                  <a:lnTo>
                    <a:pt x="145" y="24"/>
                  </a:lnTo>
                  <a:lnTo>
                    <a:pt x="145" y="85"/>
                  </a:lnTo>
                  <a:lnTo>
                    <a:pt x="146" y="90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7" y="97"/>
                  </a:lnTo>
                  <a:lnTo>
                    <a:pt x="554" y="97"/>
                  </a:lnTo>
                  <a:lnTo>
                    <a:pt x="554" y="145"/>
                  </a:lnTo>
                  <a:lnTo>
                    <a:pt x="108" y="145"/>
                  </a:lnTo>
                  <a:lnTo>
                    <a:pt x="104" y="146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6" y="157"/>
                  </a:lnTo>
                  <a:close/>
                  <a:moveTo>
                    <a:pt x="530" y="350"/>
                  </a:moveTo>
                  <a:lnTo>
                    <a:pt x="543" y="350"/>
                  </a:lnTo>
                  <a:lnTo>
                    <a:pt x="557" y="352"/>
                  </a:lnTo>
                  <a:lnTo>
                    <a:pt x="569" y="355"/>
                  </a:lnTo>
                  <a:lnTo>
                    <a:pt x="581" y="359"/>
                  </a:lnTo>
                  <a:lnTo>
                    <a:pt x="593" y="363"/>
                  </a:lnTo>
                  <a:lnTo>
                    <a:pt x="605" y="369"/>
                  </a:lnTo>
                  <a:lnTo>
                    <a:pt x="616" y="376"/>
                  </a:lnTo>
                  <a:lnTo>
                    <a:pt x="626" y="383"/>
                  </a:lnTo>
                  <a:lnTo>
                    <a:pt x="626" y="157"/>
                  </a:lnTo>
                  <a:lnTo>
                    <a:pt x="625" y="152"/>
                  </a:lnTo>
                  <a:lnTo>
                    <a:pt x="623" y="149"/>
                  </a:lnTo>
                  <a:lnTo>
                    <a:pt x="619" y="146"/>
                  </a:lnTo>
                  <a:lnTo>
                    <a:pt x="614" y="145"/>
                  </a:lnTo>
                  <a:lnTo>
                    <a:pt x="578" y="145"/>
                  </a:lnTo>
                  <a:lnTo>
                    <a:pt x="578" y="85"/>
                  </a:lnTo>
                  <a:lnTo>
                    <a:pt x="577" y="81"/>
                  </a:lnTo>
                  <a:lnTo>
                    <a:pt x="574" y="76"/>
                  </a:lnTo>
                  <a:lnTo>
                    <a:pt x="571" y="73"/>
                  </a:lnTo>
                  <a:lnTo>
                    <a:pt x="566" y="72"/>
                  </a:lnTo>
                  <a:lnTo>
                    <a:pt x="168" y="72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5" y="4"/>
                  </a:lnTo>
                  <a:lnTo>
                    <a:pt x="161" y="1"/>
                  </a:lnTo>
                  <a:lnTo>
                    <a:pt x="15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1" y="506"/>
                  </a:lnTo>
                  <a:lnTo>
                    <a:pt x="3" y="512"/>
                  </a:lnTo>
                  <a:lnTo>
                    <a:pt x="5" y="517"/>
                  </a:lnTo>
                  <a:lnTo>
                    <a:pt x="7" y="522"/>
                  </a:lnTo>
                  <a:lnTo>
                    <a:pt x="10" y="527"/>
                  </a:lnTo>
                  <a:lnTo>
                    <a:pt x="14" y="532"/>
                  </a:lnTo>
                  <a:lnTo>
                    <a:pt x="18" y="536"/>
                  </a:lnTo>
                  <a:lnTo>
                    <a:pt x="22" y="540"/>
                  </a:lnTo>
                  <a:lnTo>
                    <a:pt x="28" y="544"/>
                  </a:lnTo>
                  <a:lnTo>
                    <a:pt x="32" y="547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3"/>
                  </a:lnTo>
                  <a:lnTo>
                    <a:pt x="54" y="554"/>
                  </a:lnTo>
                  <a:lnTo>
                    <a:pt x="60" y="554"/>
                  </a:lnTo>
                  <a:lnTo>
                    <a:pt x="381" y="554"/>
                  </a:lnTo>
                  <a:lnTo>
                    <a:pt x="377" y="543"/>
                  </a:lnTo>
                  <a:lnTo>
                    <a:pt x="375" y="531"/>
                  </a:lnTo>
                  <a:lnTo>
                    <a:pt x="374" y="519"/>
                  </a:lnTo>
                  <a:lnTo>
                    <a:pt x="373" y="506"/>
                  </a:lnTo>
                  <a:lnTo>
                    <a:pt x="374" y="491"/>
                  </a:lnTo>
                  <a:lnTo>
                    <a:pt x="376" y="475"/>
                  </a:lnTo>
                  <a:lnTo>
                    <a:pt x="380" y="460"/>
                  </a:lnTo>
                  <a:lnTo>
                    <a:pt x="385" y="446"/>
                  </a:lnTo>
                  <a:lnTo>
                    <a:pt x="393" y="431"/>
                  </a:lnTo>
                  <a:lnTo>
                    <a:pt x="400" y="419"/>
                  </a:lnTo>
                  <a:lnTo>
                    <a:pt x="409" y="407"/>
                  </a:lnTo>
                  <a:lnTo>
                    <a:pt x="419" y="396"/>
                  </a:lnTo>
                  <a:lnTo>
                    <a:pt x="430" y="385"/>
                  </a:lnTo>
                  <a:lnTo>
                    <a:pt x="443" y="376"/>
                  </a:lnTo>
                  <a:lnTo>
                    <a:pt x="456" y="368"/>
                  </a:lnTo>
                  <a:lnTo>
                    <a:pt x="469" y="362"/>
                  </a:lnTo>
                  <a:lnTo>
                    <a:pt x="483" y="357"/>
                  </a:lnTo>
                  <a:lnTo>
                    <a:pt x="499" y="353"/>
                  </a:lnTo>
                  <a:lnTo>
                    <a:pt x="514" y="351"/>
                  </a:lnTo>
                  <a:lnTo>
                    <a:pt x="53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05"/>
            <p:cNvSpPr>
              <a:spLocks noEditPoints="1"/>
            </p:cNvSpPr>
            <p:nvPr/>
          </p:nvSpPr>
          <p:spPr bwMode="auto">
            <a:xfrm>
              <a:off x="461963" y="6105525"/>
              <a:ext cx="130175" cy="139700"/>
            </a:xfrm>
            <a:custGeom>
              <a:avLst/>
              <a:gdLst>
                <a:gd name="T0" fmla="*/ 110 w 325"/>
                <a:gd name="T1" fmla="*/ 239 h 350"/>
                <a:gd name="T2" fmla="*/ 80 w 325"/>
                <a:gd name="T3" fmla="*/ 229 h 350"/>
                <a:gd name="T4" fmla="*/ 56 w 325"/>
                <a:gd name="T5" fmla="*/ 210 h 350"/>
                <a:gd name="T6" fmla="*/ 36 w 325"/>
                <a:gd name="T7" fmla="*/ 185 h 350"/>
                <a:gd name="T8" fmla="*/ 25 w 325"/>
                <a:gd name="T9" fmla="*/ 155 h 350"/>
                <a:gd name="T10" fmla="*/ 24 w 325"/>
                <a:gd name="T11" fmla="*/ 123 h 350"/>
                <a:gd name="T12" fmla="*/ 32 w 325"/>
                <a:gd name="T13" fmla="*/ 91 h 350"/>
                <a:gd name="T14" fmla="*/ 49 w 325"/>
                <a:gd name="T15" fmla="*/ 64 h 350"/>
                <a:gd name="T16" fmla="*/ 71 w 325"/>
                <a:gd name="T17" fmla="*/ 43 h 350"/>
                <a:gd name="T18" fmla="*/ 100 w 325"/>
                <a:gd name="T19" fmla="*/ 30 h 350"/>
                <a:gd name="T20" fmla="*/ 132 w 325"/>
                <a:gd name="T21" fmla="*/ 25 h 350"/>
                <a:gd name="T22" fmla="*/ 164 w 325"/>
                <a:gd name="T23" fmla="*/ 30 h 350"/>
                <a:gd name="T24" fmla="*/ 192 w 325"/>
                <a:gd name="T25" fmla="*/ 43 h 350"/>
                <a:gd name="T26" fmla="*/ 216 w 325"/>
                <a:gd name="T27" fmla="*/ 64 h 350"/>
                <a:gd name="T28" fmla="*/ 232 w 325"/>
                <a:gd name="T29" fmla="*/ 91 h 350"/>
                <a:gd name="T30" fmla="*/ 239 w 325"/>
                <a:gd name="T31" fmla="*/ 123 h 350"/>
                <a:gd name="T32" fmla="*/ 238 w 325"/>
                <a:gd name="T33" fmla="*/ 155 h 350"/>
                <a:gd name="T34" fmla="*/ 227 w 325"/>
                <a:gd name="T35" fmla="*/ 185 h 350"/>
                <a:gd name="T36" fmla="*/ 209 w 325"/>
                <a:gd name="T37" fmla="*/ 210 h 350"/>
                <a:gd name="T38" fmla="*/ 183 w 325"/>
                <a:gd name="T39" fmla="*/ 229 h 350"/>
                <a:gd name="T40" fmla="*/ 154 w 325"/>
                <a:gd name="T41" fmla="*/ 239 h 350"/>
                <a:gd name="T42" fmla="*/ 321 w 325"/>
                <a:gd name="T43" fmla="*/ 330 h 350"/>
                <a:gd name="T44" fmla="*/ 231 w 325"/>
                <a:gd name="T45" fmla="*/ 222 h 350"/>
                <a:gd name="T46" fmla="*/ 253 w 325"/>
                <a:gd name="T47" fmla="*/ 187 h 350"/>
                <a:gd name="T48" fmla="*/ 264 w 325"/>
                <a:gd name="T49" fmla="*/ 147 h 350"/>
                <a:gd name="T50" fmla="*/ 262 w 325"/>
                <a:gd name="T51" fmla="*/ 106 h 350"/>
                <a:gd name="T52" fmla="*/ 248 w 325"/>
                <a:gd name="T53" fmla="*/ 71 h 350"/>
                <a:gd name="T54" fmla="*/ 225 w 325"/>
                <a:gd name="T55" fmla="*/ 40 h 350"/>
                <a:gd name="T56" fmla="*/ 195 w 325"/>
                <a:gd name="T57" fmla="*/ 17 h 350"/>
                <a:gd name="T58" fmla="*/ 159 w 325"/>
                <a:gd name="T59" fmla="*/ 3 h 350"/>
                <a:gd name="T60" fmla="*/ 118 w 325"/>
                <a:gd name="T61" fmla="*/ 1 h 350"/>
                <a:gd name="T62" fmla="*/ 80 w 325"/>
                <a:gd name="T63" fmla="*/ 11 h 350"/>
                <a:gd name="T64" fmla="*/ 48 w 325"/>
                <a:gd name="T65" fmla="*/ 31 h 350"/>
                <a:gd name="T66" fmla="*/ 22 w 325"/>
                <a:gd name="T67" fmla="*/ 59 h 350"/>
                <a:gd name="T68" fmla="*/ 6 w 325"/>
                <a:gd name="T69" fmla="*/ 94 h 350"/>
                <a:gd name="T70" fmla="*/ 0 w 325"/>
                <a:gd name="T71" fmla="*/ 133 h 350"/>
                <a:gd name="T72" fmla="*/ 6 w 325"/>
                <a:gd name="T73" fmla="*/ 173 h 350"/>
                <a:gd name="T74" fmla="*/ 22 w 325"/>
                <a:gd name="T75" fmla="*/ 207 h 350"/>
                <a:gd name="T76" fmla="*/ 48 w 325"/>
                <a:gd name="T77" fmla="*/ 236 h 350"/>
                <a:gd name="T78" fmla="*/ 80 w 325"/>
                <a:gd name="T79" fmla="*/ 255 h 350"/>
                <a:gd name="T80" fmla="*/ 118 w 325"/>
                <a:gd name="T81" fmla="*/ 264 h 350"/>
                <a:gd name="T82" fmla="*/ 151 w 325"/>
                <a:gd name="T83" fmla="*/ 264 h 350"/>
                <a:gd name="T84" fmla="*/ 178 w 325"/>
                <a:gd name="T85" fmla="*/ 257 h 350"/>
                <a:gd name="T86" fmla="*/ 203 w 325"/>
                <a:gd name="T87" fmla="*/ 245 h 350"/>
                <a:gd name="T88" fmla="*/ 308 w 325"/>
                <a:gd name="T89" fmla="*/ 349 h 350"/>
                <a:gd name="T90" fmla="*/ 321 w 325"/>
                <a:gd name="T91" fmla="*/ 346 h 350"/>
                <a:gd name="T92" fmla="*/ 324 w 325"/>
                <a:gd name="T93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" h="350">
                  <a:moveTo>
                    <a:pt x="132" y="242"/>
                  </a:moveTo>
                  <a:lnTo>
                    <a:pt x="121" y="241"/>
                  </a:lnTo>
                  <a:lnTo>
                    <a:pt x="110" y="239"/>
                  </a:lnTo>
                  <a:lnTo>
                    <a:pt x="100" y="237"/>
                  </a:lnTo>
                  <a:lnTo>
                    <a:pt x="89" y="233"/>
                  </a:lnTo>
                  <a:lnTo>
                    <a:pt x="80" y="229"/>
                  </a:lnTo>
                  <a:lnTo>
                    <a:pt x="71" y="223"/>
                  </a:lnTo>
                  <a:lnTo>
                    <a:pt x="63" y="216"/>
                  </a:lnTo>
                  <a:lnTo>
                    <a:pt x="56" y="210"/>
                  </a:lnTo>
                  <a:lnTo>
                    <a:pt x="49" y="202"/>
                  </a:lnTo>
                  <a:lnTo>
                    <a:pt x="43" y="194"/>
                  </a:lnTo>
                  <a:lnTo>
                    <a:pt x="36" y="185"/>
                  </a:lnTo>
                  <a:lnTo>
                    <a:pt x="32" y="176"/>
                  </a:lnTo>
                  <a:lnTo>
                    <a:pt x="28" y="165"/>
                  </a:lnTo>
                  <a:lnTo>
                    <a:pt x="25" y="155"/>
                  </a:lnTo>
                  <a:lnTo>
                    <a:pt x="24" y="144"/>
                  </a:lnTo>
                  <a:lnTo>
                    <a:pt x="23" y="133"/>
                  </a:lnTo>
                  <a:lnTo>
                    <a:pt x="24" y="123"/>
                  </a:lnTo>
                  <a:lnTo>
                    <a:pt x="25" y="111"/>
                  </a:lnTo>
                  <a:lnTo>
                    <a:pt x="28" y="101"/>
                  </a:lnTo>
                  <a:lnTo>
                    <a:pt x="32" y="91"/>
                  </a:lnTo>
                  <a:lnTo>
                    <a:pt x="36" y="82"/>
                  </a:lnTo>
                  <a:lnTo>
                    <a:pt x="43" y="73"/>
                  </a:lnTo>
                  <a:lnTo>
                    <a:pt x="49" y="64"/>
                  </a:lnTo>
                  <a:lnTo>
                    <a:pt x="56" y="56"/>
                  </a:lnTo>
                  <a:lnTo>
                    <a:pt x="63" y="49"/>
                  </a:lnTo>
                  <a:lnTo>
                    <a:pt x="71" y="43"/>
                  </a:lnTo>
                  <a:lnTo>
                    <a:pt x="80" y="38"/>
                  </a:lnTo>
                  <a:lnTo>
                    <a:pt x="89" y="33"/>
                  </a:lnTo>
                  <a:lnTo>
                    <a:pt x="100" y="30"/>
                  </a:lnTo>
                  <a:lnTo>
                    <a:pt x="110" y="27"/>
                  </a:lnTo>
                  <a:lnTo>
                    <a:pt x="121" y="26"/>
                  </a:lnTo>
                  <a:lnTo>
                    <a:pt x="132" y="25"/>
                  </a:lnTo>
                  <a:lnTo>
                    <a:pt x="142" y="26"/>
                  </a:lnTo>
                  <a:lnTo>
                    <a:pt x="154" y="27"/>
                  </a:lnTo>
                  <a:lnTo>
                    <a:pt x="164" y="30"/>
                  </a:lnTo>
                  <a:lnTo>
                    <a:pt x="174" y="33"/>
                  </a:lnTo>
                  <a:lnTo>
                    <a:pt x="183" y="38"/>
                  </a:lnTo>
                  <a:lnTo>
                    <a:pt x="192" y="43"/>
                  </a:lnTo>
                  <a:lnTo>
                    <a:pt x="201" y="49"/>
                  </a:lnTo>
                  <a:lnTo>
                    <a:pt x="209" y="56"/>
                  </a:lnTo>
                  <a:lnTo>
                    <a:pt x="216" y="64"/>
                  </a:lnTo>
                  <a:lnTo>
                    <a:pt x="222" y="73"/>
                  </a:lnTo>
                  <a:lnTo>
                    <a:pt x="227" y="82"/>
                  </a:lnTo>
                  <a:lnTo>
                    <a:pt x="232" y="91"/>
                  </a:lnTo>
                  <a:lnTo>
                    <a:pt x="235" y="101"/>
                  </a:lnTo>
                  <a:lnTo>
                    <a:pt x="238" y="111"/>
                  </a:lnTo>
                  <a:lnTo>
                    <a:pt x="239" y="123"/>
                  </a:lnTo>
                  <a:lnTo>
                    <a:pt x="240" y="133"/>
                  </a:lnTo>
                  <a:lnTo>
                    <a:pt x="239" y="144"/>
                  </a:lnTo>
                  <a:lnTo>
                    <a:pt x="238" y="155"/>
                  </a:lnTo>
                  <a:lnTo>
                    <a:pt x="235" y="165"/>
                  </a:lnTo>
                  <a:lnTo>
                    <a:pt x="232" y="176"/>
                  </a:lnTo>
                  <a:lnTo>
                    <a:pt x="227" y="185"/>
                  </a:lnTo>
                  <a:lnTo>
                    <a:pt x="222" y="194"/>
                  </a:lnTo>
                  <a:lnTo>
                    <a:pt x="216" y="202"/>
                  </a:lnTo>
                  <a:lnTo>
                    <a:pt x="209" y="210"/>
                  </a:lnTo>
                  <a:lnTo>
                    <a:pt x="201" y="216"/>
                  </a:lnTo>
                  <a:lnTo>
                    <a:pt x="192" y="223"/>
                  </a:lnTo>
                  <a:lnTo>
                    <a:pt x="183" y="229"/>
                  </a:lnTo>
                  <a:lnTo>
                    <a:pt x="174" y="233"/>
                  </a:lnTo>
                  <a:lnTo>
                    <a:pt x="164" y="237"/>
                  </a:lnTo>
                  <a:lnTo>
                    <a:pt x="154" y="239"/>
                  </a:lnTo>
                  <a:lnTo>
                    <a:pt x="142" y="241"/>
                  </a:lnTo>
                  <a:lnTo>
                    <a:pt x="132" y="242"/>
                  </a:lnTo>
                  <a:close/>
                  <a:moveTo>
                    <a:pt x="321" y="330"/>
                  </a:moveTo>
                  <a:lnTo>
                    <a:pt x="239" y="247"/>
                  </a:lnTo>
                  <a:lnTo>
                    <a:pt x="222" y="231"/>
                  </a:lnTo>
                  <a:lnTo>
                    <a:pt x="231" y="222"/>
                  </a:lnTo>
                  <a:lnTo>
                    <a:pt x="239" y="210"/>
                  </a:lnTo>
                  <a:lnTo>
                    <a:pt x="246" y="199"/>
                  </a:lnTo>
                  <a:lnTo>
                    <a:pt x="253" y="187"/>
                  </a:lnTo>
                  <a:lnTo>
                    <a:pt x="258" y="175"/>
                  </a:lnTo>
                  <a:lnTo>
                    <a:pt x="262" y="161"/>
                  </a:lnTo>
                  <a:lnTo>
                    <a:pt x="264" y="147"/>
                  </a:lnTo>
                  <a:lnTo>
                    <a:pt x="265" y="133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59" y="94"/>
                  </a:lnTo>
                  <a:lnTo>
                    <a:pt x="254" y="82"/>
                  </a:lnTo>
                  <a:lnTo>
                    <a:pt x="248" y="71"/>
                  </a:lnTo>
                  <a:lnTo>
                    <a:pt x="241" y="59"/>
                  </a:lnTo>
                  <a:lnTo>
                    <a:pt x="234" y="49"/>
                  </a:lnTo>
                  <a:lnTo>
                    <a:pt x="225" y="40"/>
                  </a:lnTo>
                  <a:lnTo>
                    <a:pt x="216" y="31"/>
                  </a:lnTo>
                  <a:lnTo>
                    <a:pt x="206" y="24"/>
                  </a:lnTo>
                  <a:lnTo>
                    <a:pt x="195" y="17"/>
                  </a:lnTo>
                  <a:lnTo>
                    <a:pt x="183" y="11"/>
                  </a:lnTo>
                  <a:lnTo>
                    <a:pt x="171" y="6"/>
                  </a:lnTo>
                  <a:lnTo>
                    <a:pt x="159" y="3"/>
                  </a:lnTo>
                  <a:lnTo>
                    <a:pt x="145" y="1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8" y="31"/>
                  </a:lnTo>
                  <a:lnTo>
                    <a:pt x="38" y="40"/>
                  </a:lnTo>
                  <a:lnTo>
                    <a:pt x="29" y="49"/>
                  </a:lnTo>
                  <a:lnTo>
                    <a:pt x="22" y="59"/>
                  </a:lnTo>
                  <a:lnTo>
                    <a:pt x="15" y="71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2" y="160"/>
                  </a:lnTo>
                  <a:lnTo>
                    <a:pt x="6" y="173"/>
                  </a:lnTo>
                  <a:lnTo>
                    <a:pt x="10" y="185"/>
                  </a:lnTo>
                  <a:lnTo>
                    <a:pt x="15" y="196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8" y="227"/>
                  </a:lnTo>
                  <a:lnTo>
                    <a:pt x="48" y="236"/>
                  </a:lnTo>
                  <a:lnTo>
                    <a:pt x="58" y="243"/>
                  </a:lnTo>
                  <a:lnTo>
                    <a:pt x="69" y="250"/>
                  </a:lnTo>
                  <a:lnTo>
                    <a:pt x="80" y="255"/>
                  </a:lnTo>
                  <a:lnTo>
                    <a:pt x="92" y="259"/>
                  </a:lnTo>
                  <a:lnTo>
                    <a:pt x="105" y="263"/>
                  </a:lnTo>
                  <a:lnTo>
                    <a:pt x="118" y="264"/>
                  </a:lnTo>
                  <a:lnTo>
                    <a:pt x="132" y="265"/>
                  </a:lnTo>
                  <a:lnTo>
                    <a:pt x="141" y="265"/>
                  </a:lnTo>
                  <a:lnTo>
                    <a:pt x="151" y="264"/>
                  </a:lnTo>
                  <a:lnTo>
                    <a:pt x="160" y="262"/>
                  </a:lnTo>
                  <a:lnTo>
                    <a:pt x="169" y="260"/>
                  </a:lnTo>
                  <a:lnTo>
                    <a:pt x="178" y="257"/>
                  </a:lnTo>
                  <a:lnTo>
                    <a:pt x="186" y="254"/>
                  </a:lnTo>
                  <a:lnTo>
                    <a:pt x="194" y="250"/>
                  </a:lnTo>
                  <a:lnTo>
                    <a:pt x="203" y="245"/>
                  </a:lnTo>
                  <a:lnTo>
                    <a:pt x="220" y="263"/>
                  </a:lnTo>
                  <a:lnTo>
                    <a:pt x="304" y="346"/>
                  </a:lnTo>
                  <a:lnTo>
                    <a:pt x="308" y="349"/>
                  </a:lnTo>
                  <a:lnTo>
                    <a:pt x="313" y="350"/>
                  </a:lnTo>
                  <a:lnTo>
                    <a:pt x="317" y="349"/>
                  </a:lnTo>
                  <a:lnTo>
                    <a:pt x="321" y="346"/>
                  </a:lnTo>
                  <a:lnTo>
                    <a:pt x="324" y="343"/>
                  </a:lnTo>
                  <a:lnTo>
                    <a:pt x="325" y="338"/>
                  </a:lnTo>
                  <a:lnTo>
                    <a:pt x="324" y="334"/>
                  </a:lnTo>
                  <a:lnTo>
                    <a:pt x="321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040342" y="1944194"/>
            <a:ext cx="272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66907" y="4006872"/>
            <a:ext cx="2725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68824" y="4114591"/>
            <a:ext cx="27251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9276" y="2451506"/>
            <a:ext cx="2941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</a:rPr>
              <a:t>Выявить наиболее эффективные подходы, формы и технологии создания таких 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92768" y="4657559"/>
            <a:ext cx="3833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</a:rPr>
              <a:t>Разработать концепцию учебных материалов для преподавания учебных предметов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251" y="2204864"/>
            <a:ext cx="3651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</a:rPr>
              <a:t>Реализовать единство применяемых методик и технологий, усовершенствовать подходы к созданию </a:t>
            </a:r>
            <a:r>
              <a:rPr lang="ru-RU" dirty="0" smtClean="0">
                <a:solidFill>
                  <a:srgbClr val="2E2E2E"/>
                </a:solidFill>
              </a:rPr>
              <a:t>учебных </a:t>
            </a:r>
            <a:r>
              <a:rPr lang="ru-RU" dirty="0">
                <a:solidFill>
                  <a:srgbClr val="2E2E2E"/>
                </a:solidFill>
              </a:rPr>
              <a:t>материалов для преподавания учебных предметов </a:t>
            </a:r>
            <a:r>
              <a:rPr lang="ru-RU" dirty="0" smtClean="0">
                <a:solidFill>
                  <a:srgbClr val="2E2E2E"/>
                </a:solidFill>
              </a:rPr>
              <a:t>в </a:t>
            </a:r>
            <a:r>
              <a:rPr lang="ru-RU" dirty="0">
                <a:solidFill>
                  <a:srgbClr val="2E2E2E"/>
                </a:solidFill>
              </a:rPr>
              <a:t>общеобразовательных организациях, соответствующих ФГОС и ПООП, учитывающих передовой опыт в условиях развития современной цифровой образовательной среды</a:t>
            </a:r>
          </a:p>
        </p:txBody>
      </p:sp>
      <p:grpSp>
        <p:nvGrpSpPr>
          <p:cNvPr id="91" name="Group 34"/>
          <p:cNvGrpSpPr/>
          <p:nvPr/>
        </p:nvGrpSpPr>
        <p:grpSpPr>
          <a:xfrm>
            <a:off x="4312580" y="3238116"/>
            <a:ext cx="369788" cy="326646"/>
            <a:chOff x="7600950" y="779463"/>
            <a:chExt cx="285750" cy="252412"/>
          </a:xfrm>
          <a:solidFill>
            <a:schemeClr val="bg1"/>
          </a:solidFill>
        </p:grpSpPr>
        <p:sp>
          <p:nvSpPr>
            <p:cNvPr id="92" name="Freeform 3135"/>
            <p:cNvSpPr>
              <a:spLocks/>
            </p:cNvSpPr>
            <p:nvPr/>
          </p:nvSpPr>
          <p:spPr bwMode="auto">
            <a:xfrm>
              <a:off x="7677150" y="779463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4" name="Group 11"/>
          <p:cNvGrpSpPr>
            <a:grpSpLocks noChangeAspect="1"/>
          </p:cNvGrpSpPr>
          <p:nvPr/>
        </p:nvGrpSpPr>
        <p:grpSpPr bwMode="auto">
          <a:xfrm>
            <a:off x="6924246" y="1988840"/>
            <a:ext cx="307985" cy="341515"/>
            <a:chOff x="4926" y="1331"/>
            <a:chExt cx="248" cy="2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5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11"/>
          <p:cNvGrpSpPr>
            <a:grpSpLocks noChangeAspect="1"/>
          </p:cNvGrpSpPr>
          <p:nvPr/>
        </p:nvGrpSpPr>
        <p:grpSpPr bwMode="auto">
          <a:xfrm>
            <a:off x="6279170" y="3974307"/>
            <a:ext cx="307985" cy="341515"/>
            <a:chOff x="4926" y="1331"/>
            <a:chExt cx="248" cy="2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2" y="2492896"/>
            <a:ext cx="5760640" cy="2704838"/>
          </a:xfrm>
          <a:prstGeom prst="rect">
            <a:avLst/>
          </a:prstGeom>
        </p:spPr>
      </p:pic>
      <p:sp>
        <p:nvSpPr>
          <p:cNvPr id="14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501926" y="5259528"/>
            <a:ext cx="9363099" cy="833768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endParaRPr lang="ru-RU" sz="1400" dirty="0">
              <a:solidFill>
                <a:srgbClr val="2E2E2E"/>
              </a:solidFill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501927" y="1700808"/>
            <a:ext cx="8542106" cy="580032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endParaRPr lang="ru-RU" sz="1400" dirty="0">
              <a:solidFill>
                <a:srgbClr val="2E2E2E"/>
              </a:solidFill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501927" y="832744"/>
            <a:ext cx="7547417" cy="580032"/>
          </a:xfrm>
          <a:prstGeom prst="rect">
            <a:avLst/>
          </a:prstGeom>
          <a:pattFill prst="pct25">
            <a:fgClr>
              <a:srgbClr val="FFFFFF">
                <a:lumMod val="8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endParaRPr lang="ru-RU" sz="1400" dirty="0">
              <a:solidFill>
                <a:srgbClr val="2E2E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406" y="2622971"/>
            <a:ext cx="9306123" cy="2462213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367091" y="6402038"/>
            <a:ext cx="425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E2E2E"/>
                </a:solidFill>
              </a:rPr>
              <a:t>4</a:t>
            </a:r>
            <a:endParaRPr lang="ru-RU" sz="1200" dirty="0">
              <a:solidFill>
                <a:srgbClr val="2E2E2E"/>
              </a:solidFill>
            </a:endParaRPr>
          </a:p>
        </p:txBody>
      </p:sp>
      <p:sp>
        <p:nvSpPr>
          <p:cNvPr id="8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399406" y="908719"/>
            <a:ext cx="7505922" cy="666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E2E2E"/>
                </a:solidFill>
              </a:rPr>
              <a:t>ПРОАНАЛИЗИРОВАНО 150 ИНТЕРНЕТ-РЕСУРСОВ ОБРАЗОВАТЕЛЬНОЙ ТЕМАТИКИ</a:t>
            </a:r>
            <a:endParaRPr lang="ru-RU" sz="1600" b="1" dirty="0">
              <a:solidFill>
                <a:srgbClr val="2E2E2E"/>
              </a:solidFill>
            </a:endParaRPr>
          </a:p>
        </p:txBody>
      </p:sp>
      <p:sp>
        <p:nvSpPr>
          <p:cNvPr id="10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399406" y="1772816"/>
            <a:ext cx="8514034" cy="666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E2E2E"/>
                </a:solidFill>
              </a:rPr>
              <a:t>Отобраны учебные материалы (видеоуроки) по 3 учебным предметам (предметным областям), отражающие передовой педагогический опыт из разных субъектов РФ</a:t>
            </a:r>
            <a:endParaRPr lang="ru-RU" sz="1600" b="1" dirty="0">
              <a:solidFill>
                <a:srgbClr val="2E2E2E"/>
              </a:solidFill>
            </a:endParaRPr>
          </a:p>
        </p:txBody>
      </p:sp>
      <p:sp>
        <p:nvSpPr>
          <p:cNvPr id="11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399407" y="5373216"/>
            <a:ext cx="9306122" cy="1028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E2E2E"/>
                </a:solidFill>
              </a:rPr>
              <a:t>В результате анализа были определены наиболее масштабные проекты и образовательные организации, разработавшие учебные материалы (видеоуроки), которые могут быть рекомендованы к использованию для преподавания учебных предметов (предметных областей)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4752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6" y="3892819"/>
            <a:ext cx="4851731" cy="26841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6" y="600968"/>
            <a:ext cx="2540000" cy="2540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97462" y="1268760"/>
            <a:ext cx="6852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Электронный образовательный ресурс, ориентированный на </a:t>
            </a:r>
            <a:r>
              <a:rPr lang="ru-RU" sz="1400" dirty="0" smtClean="0">
                <a:solidFill>
                  <a:srgbClr val="2E2E2E"/>
                </a:solidFill>
              </a:rPr>
              <a:t>учебник </a:t>
            </a:r>
            <a:r>
              <a:rPr lang="ru-RU" sz="1400" dirty="0">
                <a:solidFill>
                  <a:srgbClr val="2E2E2E"/>
                </a:solidFill>
              </a:rPr>
              <a:t>«Геометрия. 10-11 классы» Л. С. Атанясян. </a:t>
            </a:r>
            <a:r>
              <a:rPr lang="ru-RU" sz="1400" dirty="0" smtClean="0">
                <a:solidFill>
                  <a:srgbClr val="2E2E2E"/>
                </a:solidFill>
              </a:rPr>
              <a:t>Учебные </a:t>
            </a:r>
            <a:r>
              <a:rPr lang="ru-RU" sz="1400" dirty="0">
                <a:solidFill>
                  <a:srgbClr val="2E2E2E"/>
                </a:solidFill>
              </a:rPr>
              <a:t>материалы представлены в виде 39 презентаций и 39 видеоуроков по геометрии для 10-го класса (ФГОС). Для проверки знаний обучающихся на электронном образовательном ресурсе представлены 21 тест в двух форматах. </a:t>
            </a:r>
            <a:endParaRPr lang="ru-RU" sz="1400" dirty="0" smtClean="0">
              <a:solidFill>
                <a:srgbClr val="2E2E2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Данный электронный образовательный ресурс имеет интерактивную составляющую, мультимедийные компоненты, соответствует передовым методам организации образовательного процесса и является интересным, как для педагогов, так и для обучающихся.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1930" y="699373"/>
            <a:ext cx="507741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2E"/>
                </a:solidFill>
              </a:rPr>
              <a:t>Проект videouroki.net. </a:t>
            </a:r>
            <a:endParaRPr lang="ru-RU" sz="1400" b="1" dirty="0" smtClean="0">
              <a:solidFill>
                <a:srgbClr val="2E2E2E"/>
              </a:solidFill>
            </a:endParaRPr>
          </a:p>
          <a:p>
            <a:r>
              <a:rPr lang="ru-RU" sz="1400" b="1" dirty="0" smtClean="0">
                <a:solidFill>
                  <a:srgbClr val="2E2E2E"/>
                </a:solidFill>
              </a:rPr>
              <a:t>Руководитель </a:t>
            </a:r>
            <a:r>
              <a:rPr lang="ru-RU" sz="1400" b="1" dirty="0">
                <a:solidFill>
                  <a:srgbClr val="2E2E2E"/>
                </a:solidFill>
              </a:rPr>
              <a:t>проекта - Дмитрий Тарасов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7056" y="4032066"/>
            <a:ext cx="4185931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E2E2E"/>
                </a:solidFill>
              </a:rPr>
              <a:t>ООО «Инфоурок» </a:t>
            </a:r>
          </a:p>
          <a:p>
            <a:r>
              <a:rPr lang="ru-RU" sz="1400" b="1" dirty="0" smtClean="0">
                <a:solidFill>
                  <a:srgbClr val="2E2E2E"/>
                </a:solidFill>
              </a:rPr>
              <a:t>крупнейший образовательный </a:t>
            </a:r>
          </a:p>
          <a:p>
            <a:r>
              <a:rPr lang="ru-RU" sz="1400" b="1" dirty="0" smtClean="0">
                <a:solidFill>
                  <a:srgbClr val="2E2E2E"/>
                </a:solidFill>
              </a:rPr>
              <a:t>интернет-проект в России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7056" y="4941168"/>
            <a:ext cx="4227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E2E2E"/>
                </a:solidFill>
              </a:rPr>
              <a:t>База </a:t>
            </a:r>
            <a:r>
              <a:rPr lang="ru-RU" sz="1400" dirty="0">
                <a:solidFill>
                  <a:srgbClr val="2E2E2E"/>
                </a:solidFill>
              </a:rPr>
              <a:t>для размещения методических материалов и разработок, с помощью которых учителя могут делиться опытом или, наоборот, искать идеи среди работ своих </a:t>
            </a:r>
            <a:r>
              <a:rPr lang="ru-RU" sz="1400" dirty="0" smtClean="0">
                <a:solidFill>
                  <a:srgbClr val="2E2E2E"/>
                </a:solidFill>
              </a:rPr>
              <a:t>коллег.</a:t>
            </a:r>
            <a:endParaRPr lang="ru-RU" sz="1400" dirty="0">
              <a:solidFill>
                <a:srgbClr val="2E2E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775" y="3892818"/>
            <a:ext cx="4851731" cy="284855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396776" y="332656"/>
            <a:ext cx="2540000" cy="3184483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6776" y="3717032"/>
            <a:ext cx="9339794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11930" y="960983"/>
            <a:ext cx="0" cy="2556156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7056" y="4770730"/>
            <a:ext cx="0" cy="112454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/>
        </p:blipFill>
        <p:spPr>
          <a:xfrm>
            <a:off x="848544" y="5093895"/>
            <a:ext cx="5753100" cy="1691696"/>
          </a:xfrm>
          <a:prstGeom prst="rect">
            <a:avLst/>
          </a:prstGeom>
        </p:spPr>
      </p:pic>
      <p:sp>
        <p:nvSpPr>
          <p:cNvPr id="19" name="Rectangle 8"/>
          <p:cNvSpPr/>
          <p:nvPr/>
        </p:nvSpPr>
        <p:spPr>
          <a:xfrm>
            <a:off x="416496" y="5157192"/>
            <a:ext cx="6185147" cy="150775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>
                <a:solidFill>
                  <a:srgbClr val="2E2E2E"/>
                </a:solidFill>
              </a:rPr>
              <a:pPr/>
              <a:t>6</a:t>
            </a:fld>
            <a:endParaRPr lang="ru-RU">
              <a:solidFill>
                <a:srgbClr val="2E2E2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97216" y="1628305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математический </a:t>
            </a:r>
            <a:r>
              <a:rPr lang="ru-RU" sz="1600" dirty="0">
                <a:solidFill>
                  <a:srgbClr val="2E2E2E"/>
                </a:solidFill>
              </a:rPr>
              <a:t>проект для дошкольников, учеников </a:t>
            </a:r>
          </a:p>
          <a:p>
            <a:r>
              <a:rPr lang="ru-RU" sz="1600" dirty="0">
                <a:solidFill>
                  <a:srgbClr val="2E2E2E"/>
                </a:solidFill>
              </a:rPr>
              <a:t>1 - 4 классов, учителей, родителей</a:t>
            </a:r>
          </a:p>
          <a:p>
            <a:endParaRPr lang="ru-RU" sz="1600" dirty="0">
              <a:solidFill>
                <a:srgbClr val="29A9E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72292" y="4509120"/>
            <a:ext cx="8674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российская </a:t>
            </a:r>
            <a:r>
              <a:rPr lang="ru-RU" sz="1600" dirty="0"/>
              <a:t>онлайн-платформа, где учащиеся </a:t>
            </a:r>
            <a:r>
              <a:rPr lang="ru-RU" sz="1600" dirty="0" smtClean="0"/>
              <a:t>России </a:t>
            </a:r>
            <a:r>
              <a:rPr lang="ru-RU" sz="1600" dirty="0"/>
              <a:t>изучают школьные предметы в интерактивной форме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82032" y="5550330"/>
            <a:ext cx="269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более </a:t>
            </a:r>
            <a:r>
              <a:rPr lang="ru-RU" sz="1600" dirty="0">
                <a:solidFill>
                  <a:srgbClr val="2E2E2E"/>
                </a:solidFill>
              </a:rPr>
              <a:t>5000 подготовленных </a:t>
            </a:r>
            <a:endParaRPr lang="ru-RU" sz="1600" dirty="0" smtClean="0">
              <a:solidFill>
                <a:srgbClr val="2E2E2E"/>
              </a:solidFill>
            </a:endParaRPr>
          </a:p>
          <a:p>
            <a:r>
              <a:rPr lang="ru-RU" sz="1600" dirty="0" smtClean="0">
                <a:solidFill>
                  <a:srgbClr val="2E2E2E"/>
                </a:solidFill>
              </a:rPr>
              <a:t>видеоуроков и </a:t>
            </a:r>
            <a:r>
              <a:rPr lang="ru-RU" sz="1600" dirty="0">
                <a:solidFill>
                  <a:srgbClr val="2E2E2E"/>
                </a:solidFill>
              </a:rPr>
              <a:t>конспектов</a:t>
            </a:r>
          </a:p>
          <a:p>
            <a:endParaRPr lang="ru-RU" sz="1600" dirty="0">
              <a:solidFill>
                <a:srgbClr val="29A9E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231202"/>
            <a:ext cx="6365536" cy="3341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34531" b="42489"/>
          <a:stretch/>
        </p:blipFill>
        <p:spPr>
          <a:xfrm>
            <a:off x="416496" y="3645024"/>
            <a:ext cx="9489503" cy="870631"/>
          </a:xfrm>
          <a:prstGeom prst="rect">
            <a:avLst/>
          </a:prstGeom>
        </p:spPr>
      </p:pic>
      <p:sp>
        <p:nvSpPr>
          <p:cNvPr id="18" name="Rectangle 8"/>
          <p:cNvSpPr/>
          <p:nvPr/>
        </p:nvSpPr>
        <p:spPr>
          <a:xfrm>
            <a:off x="560512" y="332656"/>
            <a:ext cx="6041132" cy="3184483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396775" y="3717032"/>
            <a:ext cx="9509224" cy="726615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7216" y="1307510"/>
            <a:ext cx="163730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2E2E2E"/>
                </a:solidFill>
              </a:rPr>
              <a:t>Проект «Ведки»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97216" y="1646064"/>
            <a:ext cx="0" cy="1350888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6496" y="4397623"/>
            <a:ext cx="815608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rgbClr val="2E2E2E"/>
                </a:solidFill>
              </a:rPr>
              <a:t> </a:t>
            </a:r>
            <a:r>
              <a:rPr lang="ru-RU" sz="1600" b="1" dirty="0" err="1" smtClean="0">
                <a:solidFill>
                  <a:srgbClr val="2E2E2E"/>
                </a:solidFill>
              </a:rPr>
              <a:t>Учи.ру</a:t>
            </a:r>
            <a:endParaRPr lang="ru-RU" sz="1600" b="1" dirty="0" smtClean="0">
              <a:solidFill>
                <a:srgbClr val="2E2E2E"/>
              </a:solidFill>
            </a:endParaRPr>
          </a:p>
          <a:p>
            <a:pPr algn="ctr"/>
            <a:endParaRPr lang="ru-RU" b="1" dirty="0">
              <a:solidFill>
                <a:srgbClr val="2E2E2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9501" y="5178678"/>
            <a:ext cx="315926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2E2E2E"/>
                </a:solidFill>
              </a:rPr>
              <a:t>Домашняя школа </a:t>
            </a:r>
            <a:r>
              <a:rPr lang="en-US" sz="1600" b="1" dirty="0">
                <a:solidFill>
                  <a:srgbClr val="2E2E2E"/>
                </a:solidFill>
              </a:rPr>
              <a:t>InternetUrok.ru</a:t>
            </a:r>
            <a:endParaRPr lang="ru-RU" sz="1600" b="1" dirty="0">
              <a:solidFill>
                <a:srgbClr val="2E2E2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699501" y="5406315"/>
            <a:ext cx="0" cy="1119029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32104" y="5013176"/>
            <a:ext cx="2492990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Ð½Ð¸Ð²ÐµÑÑÐ² ÑÑ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7481"/>
          <a:stretch/>
        </p:blipFill>
        <p:spPr bwMode="auto">
          <a:xfrm>
            <a:off x="4141000" y="3655268"/>
            <a:ext cx="333132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41000" y="3748816"/>
            <a:ext cx="5631416" cy="120185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r="15553"/>
          <a:stretch/>
        </p:blipFill>
        <p:spPr>
          <a:xfrm>
            <a:off x="344488" y="512144"/>
            <a:ext cx="3683000" cy="5953620"/>
          </a:xfrm>
          <a:prstGeom prst="rect">
            <a:avLst/>
          </a:prstGeom>
        </p:spPr>
      </p:pic>
      <p:sp>
        <p:nvSpPr>
          <p:cNvPr id="11" name="Rectangle 19"/>
          <p:cNvSpPr/>
          <p:nvPr/>
        </p:nvSpPr>
        <p:spPr>
          <a:xfrm>
            <a:off x="416496" y="260648"/>
            <a:ext cx="3456384" cy="640871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243542" y="1268760"/>
            <a:ext cx="54822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E2E2E"/>
                </a:solidFill>
              </a:rPr>
              <a:t>Лекториум входит в Консорциум открытого образования (Open Education Consortium)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6952" y="1863988"/>
            <a:ext cx="5505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П</a:t>
            </a:r>
            <a:r>
              <a:rPr lang="ru-RU" sz="1400" dirty="0" smtClean="0">
                <a:solidFill>
                  <a:srgbClr val="2E2E2E"/>
                </a:solidFill>
              </a:rPr>
              <a:t>редставлены </a:t>
            </a:r>
            <a:r>
              <a:rPr lang="ru-RU" sz="1400" dirty="0">
                <a:solidFill>
                  <a:srgbClr val="2E2E2E"/>
                </a:solidFill>
              </a:rPr>
              <a:t>материалы, которые позволят</a:t>
            </a:r>
            <a:r>
              <a:rPr lang="ru-RU" sz="1400" dirty="0" smtClean="0">
                <a:solidFill>
                  <a:srgbClr val="2E2E2E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приводить контрпримеры и доказывать, что у задач нет решения;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логически обосновывать свои решения;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решать задачи на четность и чередование;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применять приемы и подходы к олимпиадным задачам </a:t>
            </a:r>
            <a:endParaRPr lang="ru-RU" sz="1400" dirty="0" smtClean="0">
              <a:solidFill>
                <a:srgbClr val="2E2E2E"/>
              </a:solidFill>
            </a:endParaRPr>
          </a:p>
          <a:p>
            <a:r>
              <a:rPr lang="ru-RU" sz="1400" dirty="0" smtClean="0">
                <a:solidFill>
                  <a:srgbClr val="2E2E2E"/>
                </a:solidFill>
              </a:rPr>
              <a:t>различного </a:t>
            </a:r>
            <a:r>
              <a:rPr lang="ru-RU" sz="1400" dirty="0">
                <a:solidFill>
                  <a:srgbClr val="2E2E2E"/>
                </a:solidFill>
              </a:rPr>
              <a:t>типа;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объяснять детям темы из олимпиадной </a:t>
            </a:r>
            <a:r>
              <a:rPr lang="ru-RU" sz="1400" dirty="0" smtClean="0">
                <a:solidFill>
                  <a:srgbClr val="2E2E2E"/>
                </a:solidFill>
              </a:rPr>
              <a:t>математики</a:t>
            </a:r>
            <a:endParaRPr lang="ru-RU" sz="1400" dirty="0">
              <a:solidFill>
                <a:srgbClr val="2E2E2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33292" y="1602378"/>
            <a:ext cx="0" cy="1862626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13040" y="3748816"/>
            <a:ext cx="44593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</a:rPr>
              <a:t>UniverTV.ru – </a:t>
            </a:r>
            <a:r>
              <a:rPr lang="ru-RU" sz="1400" b="1" dirty="0">
                <a:solidFill>
                  <a:srgbClr val="2E2E2E"/>
                </a:solidFill>
              </a:rPr>
              <a:t>открытый образовательный видеопортал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33292" y="4948336"/>
            <a:ext cx="5492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данном образовательном портале </a:t>
            </a:r>
            <a:r>
              <a:rPr lang="ru-RU" sz="1400" dirty="0" smtClean="0"/>
              <a:t>можно: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посмотреть образовательные фильмы на различные темы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побывать на лекциях в ведущих российских и зарубежных вузах;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посетить престижную научную конференцию или </a:t>
            </a:r>
            <a:r>
              <a:rPr lang="ru-RU" sz="1400" dirty="0" smtClean="0"/>
              <a:t>научно-популярную лекцию </a:t>
            </a:r>
            <a:r>
              <a:rPr lang="ru-RU" sz="1400" dirty="0"/>
              <a:t>по интересующему вас вопросу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в разделе «Школа» – увидеть лучшие образцы преподавания </a:t>
            </a:r>
            <a:endParaRPr lang="ru-RU" sz="1400" dirty="0" smtClean="0"/>
          </a:p>
          <a:p>
            <a:r>
              <a:rPr lang="ru-RU" sz="1400" dirty="0" smtClean="0"/>
              <a:t>сложных </a:t>
            </a:r>
            <a:r>
              <a:rPr lang="ru-RU" sz="1400" dirty="0"/>
              <a:t>школьных </a:t>
            </a:r>
            <a:r>
              <a:rPr lang="ru-RU" sz="1400" dirty="0" smtClean="0"/>
              <a:t>тем</a:t>
            </a:r>
            <a:endParaRPr lang="ru-RU" sz="1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32796" y="4950668"/>
            <a:ext cx="0" cy="1862626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3" y="2834630"/>
            <a:ext cx="3486150" cy="1314450"/>
          </a:xfrm>
          <a:prstGeom prst="rect">
            <a:avLst/>
          </a:prstGeom>
        </p:spPr>
      </p:pic>
      <p:sp>
        <p:nvSpPr>
          <p:cNvPr id="17" name="Rectangle 19"/>
          <p:cNvSpPr/>
          <p:nvPr/>
        </p:nvSpPr>
        <p:spPr>
          <a:xfrm>
            <a:off x="360040" y="2780928"/>
            <a:ext cx="9545960" cy="1377444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04664"/>
            <a:ext cx="1925053" cy="1925053"/>
          </a:xfrm>
          <a:prstGeom prst="rect">
            <a:avLst/>
          </a:prstGeom>
        </p:spPr>
      </p:pic>
      <p:sp>
        <p:nvSpPr>
          <p:cNvPr id="8" name="Rectangle 19"/>
          <p:cNvSpPr/>
          <p:nvPr/>
        </p:nvSpPr>
        <p:spPr>
          <a:xfrm>
            <a:off x="416495" y="221180"/>
            <a:ext cx="1764000" cy="226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432720" y="590778"/>
            <a:ext cx="69127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подготовка </a:t>
            </a:r>
            <a:r>
              <a:rPr lang="ru-RU" sz="1400" dirty="0"/>
              <a:t>обучающихся к ЕГЭ по </a:t>
            </a:r>
            <a:r>
              <a:rPr lang="ru-RU" sz="1400" dirty="0" smtClean="0"/>
              <a:t>математике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2720" y="332657"/>
            <a:ext cx="691276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2E"/>
                </a:solidFill>
              </a:rPr>
              <a:t>ЕГЭ?ОК! </a:t>
            </a:r>
            <a:endParaRPr lang="ru-RU" sz="1400" dirty="0">
              <a:solidFill>
                <a:srgbClr val="2E2E2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2720" y="898555"/>
            <a:ext cx="6912768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В видеолекциях и видеокурсах </a:t>
            </a:r>
            <a:r>
              <a:rPr lang="ru-RU" sz="1400" dirty="0" smtClean="0"/>
              <a:t> можно найти: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простое</a:t>
            </a:r>
            <a:r>
              <a:rPr lang="ru-RU" sz="1400" dirty="0"/>
              <a:t>, четкое объяснение - ни одного лишнего слова, только </a:t>
            </a:r>
            <a:endParaRPr lang="ru-RU" sz="1400" dirty="0" smtClean="0"/>
          </a:p>
          <a:p>
            <a:r>
              <a:rPr lang="ru-RU" sz="1400" dirty="0" smtClean="0"/>
              <a:t>самое </a:t>
            </a:r>
            <a:r>
              <a:rPr lang="ru-RU" sz="1400" dirty="0"/>
              <a:t>необходимое для понимания;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последовательную подачу материала от простого к сложному </a:t>
            </a:r>
            <a:endParaRPr lang="ru-RU" sz="1400" dirty="0" smtClean="0"/>
          </a:p>
          <a:p>
            <a:pPr lvl="0"/>
            <a:r>
              <a:rPr lang="ru-RU" sz="1400" dirty="0" smtClean="0"/>
              <a:t>с </a:t>
            </a:r>
            <a:r>
              <a:rPr lang="ru-RU" sz="1400" dirty="0"/>
              <a:t>полным охватом всех типов задач по данной теме;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великолепные картинки, выполненные с помощью компьютерной графики;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анимированные </a:t>
            </a:r>
            <a:r>
              <a:rPr lang="ru-RU" sz="1400" dirty="0" smtClean="0"/>
              <a:t>чертежи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32720" y="476672"/>
            <a:ext cx="0" cy="1925053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88904" y="2856223"/>
            <a:ext cx="525658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2E2E"/>
                </a:solidFill>
              </a:rPr>
              <a:t>Школа «Летово»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50196" y="3419708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авторские курсы, методические пособия, задания для олимпиад и ЕГЭ, </a:t>
            </a:r>
            <a:r>
              <a:rPr lang="ru-RU" sz="1400" dirty="0" smtClean="0">
                <a:solidFill>
                  <a:srgbClr val="2E2E2E"/>
                </a:solidFill>
              </a:rPr>
              <a:t>организация летних профильных школ </a:t>
            </a:r>
            <a:r>
              <a:rPr lang="ru-RU" sz="1400" dirty="0">
                <a:solidFill>
                  <a:srgbClr val="2E2E2E"/>
                </a:solidFill>
              </a:rPr>
              <a:t>и </a:t>
            </a:r>
            <a:r>
              <a:rPr lang="ru-RU" sz="1400" dirty="0" smtClean="0">
                <a:solidFill>
                  <a:srgbClr val="2E2E2E"/>
                </a:solidFill>
              </a:rPr>
              <a:t>различных кружков</a:t>
            </a:r>
            <a:endParaRPr lang="ru-RU" sz="1400" dirty="0">
              <a:solidFill>
                <a:srgbClr val="2E2E2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088904" y="2852936"/>
            <a:ext cx="0" cy="1296144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653136"/>
            <a:ext cx="2016224" cy="2016224"/>
          </a:xfrm>
          <a:prstGeom prst="rect">
            <a:avLst/>
          </a:prstGeom>
        </p:spPr>
      </p:pic>
      <p:sp>
        <p:nvSpPr>
          <p:cNvPr id="22" name="Rectangle 19"/>
          <p:cNvSpPr/>
          <p:nvPr/>
        </p:nvSpPr>
        <p:spPr>
          <a:xfrm>
            <a:off x="452696" y="4503127"/>
            <a:ext cx="1764000" cy="226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2476084" y="4319548"/>
            <a:ext cx="686940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E2E2E"/>
                </a:solidFill>
              </a:rPr>
              <a:t>Образовательная система «Школа 2100» </a:t>
            </a: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6084" y="4682776"/>
            <a:ext cx="7429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E2E2E"/>
                </a:solidFill>
              </a:rPr>
              <a:t>1. Концепция </a:t>
            </a:r>
            <a:r>
              <a:rPr lang="ru-RU" sz="1400" dirty="0">
                <a:solidFill>
                  <a:srgbClr val="2E2E2E"/>
                </a:solidFill>
              </a:rPr>
              <a:t>и научно-теоретические материалы, созданные авторским коллективом под научным руководством А.А. Леонтьева, Д.И. </a:t>
            </a:r>
            <a:r>
              <a:rPr lang="ru-RU" sz="1400" dirty="0" err="1">
                <a:solidFill>
                  <a:srgbClr val="2E2E2E"/>
                </a:solidFill>
              </a:rPr>
              <a:t>Фельдштейна</a:t>
            </a:r>
            <a:r>
              <a:rPr lang="ru-RU" sz="1400" dirty="0">
                <a:solidFill>
                  <a:srgbClr val="2E2E2E"/>
                </a:solidFill>
              </a:rPr>
              <a:t>, С.К. Бондыревой, </a:t>
            </a:r>
            <a:endParaRPr lang="ru-RU" sz="1400" dirty="0" smtClean="0">
              <a:solidFill>
                <a:srgbClr val="2E2E2E"/>
              </a:solidFill>
            </a:endParaRPr>
          </a:p>
          <a:p>
            <a:r>
              <a:rPr lang="ru-RU" sz="1400" dirty="0" smtClean="0">
                <a:solidFill>
                  <a:srgbClr val="2E2E2E"/>
                </a:solidFill>
              </a:rPr>
              <a:t>Ш.А</a:t>
            </a:r>
            <a:r>
              <a:rPr lang="ru-RU" sz="1400" dirty="0">
                <a:solidFill>
                  <a:srgbClr val="2E2E2E"/>
                </a:solidFill>
              </a:rPr>
              <a:t>. </a:t>
            </a:r>
            <a:r>
              <a:rPr lang="ru-RU" sz="1400" dirty="0" err="1" smtClean="0">
                <a:solidFill>
                  <a:srgbClr val="2E2E2E"/>
                </a:solidFill>
              </a:rPr>
              <a:t>Амонашвили</a:t>
            </a:r>
            <a:endParaRPr lang="ru-RU" sz="1400" dirty="0">
              <a:solidFill>
                <a:srgbClr val="2E2E2E"/>
              </a:solidFill>
            </a:endParaRPr>
          </a:p>
          <a:p>
            <a:r>
              <a:rPr lang="ru-RU" sz="1400" dirty="0">
                <a:solidFill>
                  <a:srgbClr val="2E2E2E"/>
                </a:solidFill>
              </a:rPr>
              <a:t>2. Комплект учебно-методических </a:t>
            </a:r>
            <a:r>
              <a:rPr lang="ru-RU" sz="1400" dirty="0" smtClean="0">
                <a:solidFill>
                  <a:srgbClr val="2E2E2E"/>
                </a:solidFill>
              </a:rPr>
              <a:t>комплексов, реализующих </a:t>
            </a:r>
            <a:r>
              <a:rPr lang="ru-RU" sz="1400" dirty="0">
                <a:solidFill>
                  <a:srgbClr val="2E2E2E"/>
                </a:solidFill>
              </a:rPr>
              <a:t>непрерывное образование по всем школьным предметам на основе концепции образовательной системы нового </a:t>
            </a:r>
            <a:r>
              <a:rPr lang="ru-RU" sz="1400" dirty="0" smtClean="0">
                <a:solidFill>
                  <a:srgbClr val="2E2E2E"/>
                </a:solidFill>
              </a:rPr>
              <a:t>поколения</a:t>
            </a:r>
            <a:endParaRPr lang="ru-RU" sz="1400" dirty="0">
              <a:solidFill>
                <a:srgbClr val="2E2E2E"/>
              </a:solidFill>
            </a:endParaRPr>
          </a:p>
          <a:p>
            <a:r>
              <a:rPr lang="ru-RU" sz="1400" dirty="0">
                <a:solidFill>
                  <a:srgbClr val="2E2E2E"/>
                </a:solidFill>
              </a:rPr>
              <a:t>3. Набор современных образовательных технологий, обеспечивающих развитие предметных умений, универсальных учебных действий и личностных качеств </a:t>
            </a:r>
            <a:r>
              <a:rPr lang="ru-RU" sz="1400" dirty="0" smtClean="0">
                <a:solidFill>
                  <a:srgbClr val="2E2E2E"/>
                </a:solidFill>
              </a:rPr>
              <a:t>школьников</a:t>
            </a:r>
            <a:endParaRPr lang="ru-RU" sz="1400" dirty="0">
              <a:solidFill>
                <a:srgbClr val="2E2E2E"/>
              </a:solidFill>
            </a:endParaRPr>
          </a:p>
          <a:p>
            <a:r>
              <a:rPr lang="ru-RU" sz="1400" dirty="0">
                <a:solidFill>
                  <a:srgbClr val="2E2E2E"/>
                </a:solidFill>
              </a:rPr>
              <a:t>4. Многоуровневая система повышения квалификации педагогов и руководителей образовательных </a:t>
            </a:r>
            <a:r>
              <a:rPr lang="ru-RU" sz="1400" dirty="0" smtClean="0">
                <a:solidFill>
                  <a:srgbClr val="2E2E2E"/>
                </a:solidFill>
              </a:rPr>
              <a:t>организаций</a:t>
            </a:r>
            <a:endParaRPr lang="ru-RU" sz="1400" dirty="0">
              <a:solidFill>
                <a:srgbClr val="2E2E2E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76084" y="4480796"/>
            <a:ext cx="0" cy="223330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1561" y="11663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9A9E3"/>
                </a:solidFill>
              </a:rPr>
              <a:t>ВИДЕОУРОКИ, РЕКОМЕНДОВАННЫЕ К РАСПРОСТРАНЕНИЮ ДЛЯ ПРЕПОДАВАНИЯ УЧЕБНЫХ ПРЕДМЕТОВ В ОБЩЕОБРАЗОВАТЕЛЬНЫХ ОРГАНИЗАЦИЯХ</a:t>
            </a:r>
            <a:endParaRPr lang="ru-RU" sz="1600" dirty="0">
              <a:solidFill>
                <a:srgbClr val="29A9E3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77156" y="4293096"/>
            <a:ext cx="0" cy="2304256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7" y="196700"/>
            <a:ext cx="1269207" cy="718419"/>
          </a:xfrm>
          <a:prstGeom prst="rect">
            <a:avLst/>
          </a:prstGeom>
        </p:spPr>
      </p:pic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18A54FB6-C9B5-4937-8C27-B582FCFF4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5" r="9401"/>
          <a:stretch/>
        </p:blipFill>
        <p:spPr>
          <a:xfrm>
            <a:off x="0" y="1003300"/>
            <a:ext cx="3793196" cy="5537200"/>
          </a:xfrm>
          <a:custGeom>
            <a:avLst/>
            <a:gdLst>
              <a:gd name="connsiteX0" fmla="*/ 1184164 w 3952764"/>
              <a:gd name="connsiteY0" fmla="*/ 0 h 5537200"/>
              <a:gd name="connsiteX1" fmla="*/ 3952764 w 3952764"/>
              <a:gd name="connsiteY1" fmla="*/ 2768600 h 5537200"/>
              <a:gd name="connsiteX2" fmla="*/ 1184164 w 3952764"/>
              <a:gd name="connsiteY2" fmla="*/ 5537200 h 5537200"/>
              <a:gd name="connsiteX3" fmla="*/ 106500 w 3952764"/>
              <a:gd name="connsiteY3" fmla="*/ 5319630 h 5537200"/>
              <a:gd name="connsiteX4" fmla="*/ 0 w 3952764"/>
              <a:gd name="connsiteY4" fmla="*/ 5268326 h 5537200"/>
              <a:gd name="connsiteX5" fmla="*/ 0 w 3952764"/>
              <a:gd name="connsiteY5" fmla="*/ 268874 h 5537200"/>
              <a:gd name="connsiteX6" fmla="*/ 106500 w 3952764"/>
              <a:gd name="connsiteY6" fmla="*/ 217570 h 5537200"/>
              <a:gd name="connsiteX7" fmla="*/ 1184164 w 3952764"/>
              <a:gd name="connsiteY7" fmla="*/ 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64" h="5537200">
                <a:moveTo>
                  <a:pt x="1184164" y="0"/>
                </a:moveTo>
                <a:cubicBezTo>
                  <a:pt x="2713220" y="0"/>
                  <a:pt x="3952764" y="1239544"/>
                  <a:pt x="3952764" y="2768600"/>
                </a:cubicBezTo>
                <a:cubicBezTo>
                  <a:pt x="3952764" y="4297656"/>
                  <a:pt x="2713220" y="5537200"/>
                  <a:pt x="1184164" y="5537200"/>
                </a:cubicBezTo>
                <a:cubicBezTo>
                  <a:pt x="801900" y="5537200"/>
                  <a:pt x="437731" y="5459729"/>
                  <a:pt x="106500" y="5319630"/>
                </a:cubicBezTo>
                <a:lnTo>
                  <a:pt x="0" y="5268326"/>
                </a:lnTo>
                <a:lnTo>
                  <a:pt x="0" y="268874"/>
                </a:lnTo>
                <a:lnTo>
                  <a:pt x="106500" y="217570"/>
                </a:lnTo>
                <a:cubicBezTo>
                  <a:pt x="437731" y="77472"/>
                  <a:pt x="801900" y="0"/>
                  <a:pt x="1184164" y="0"/>
                </a:cubicBezTo>
                <a:close/>
              </a:path>
            </a:pathLst>
          </a:custGeom>
        </p:spPr>
      </p:pic>
      <p:sp>
        <p:nvSpPr>
          <p:cNvPr id="17" name="Arc 189">
            <a:extLst>
              <a:ext uri="{FF2B5EF4-FFF2-40B4-BE49-F238E27FC236}">
                <a16:creationId xmlns:a16="http://schemas.microsoft.com/office/drawing/2014/main" id="{6B8DF9E5-C9F8-4807-AEC0-FF964F4F0FD5}"/>
              </a:ext>
            </a:extLst>
          </p:cNvPr>
          <p:cNvSpPr/>
          <p:nvPr/>
        </p:nvSpPr>
        <p:spPr>
          <a:xfrm rot="8969045">
            <a:off x="-2120870" y="561200"/>
            <a:ext cx="6296801" cy="6296800"/>
          </a:xfrm>
          <a:prstGeom prst="arc">
            <a:avLst>
              <a:gd name="adj1" fmla="val 9670968"/>
              <a:gd name="adj2" fmla="val 15660902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Rectangle 141">
            <a:extLst>
              <a:ext uri="{FF2B5EF4-FFF2-40B4-BE49-F238E27FC236}">
                <a16:creationId xmlns:a16="http://schemas.microsoft.com/office/drawing/2014/main" id="{81B27591-AE34-46A6-BE7C-193102D1A525}"/>
              </a:ext>
            </a:extLst>
          </p:cNvPr>
          <p:cNvSpPr/>
          <p:nvPr/>
        </p:nvSpPr>
        <p:spPr>
          <a:xfrm>
            <a:off x="3553627" y="5284434"/>
            <a:ext cx="6352374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6">
            <a:extLst>
              <a:ext uri="{FF2B5EF4-FFF2-40B4-BE49-F238E27FC236}">
                <a16:creationId xmlns:a16="http://schemas.microsoft.com/office/drawing/2014/main" id="{8734934A-0CA4-4191-92FF-55233FDFE26C}"/>
              </a:ext>
            </a:extLst>
          </p:cNvPr>
          <p:cNvSpPr/>
          <p:nvPr/>
        </p:nvSpPr>
        <p:spPr>
          <a:xfrm>
            <a:off x="4130671" y="4077072"/>
            <a:ext cx="5775327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87">
            <a:extLst>
              <a:ext uri="{FF2B5EF4-FFF2-40B4-BE49-F238E27FC236}">
                <a16:creationId xmlns:a16="http://schemas.microsoft.com/office/drawing/2014/main" id="{BFA24EC9-7E4C-44EF-AE96-5E73026FE58B}"/>
              </a:ext>
            </a:extLst>
          </p:cNvPr>
          <p:cNvSpPr/>
          <p:nvPr/>
        </p:nvSpPr>
        <p:spPr>
          <a:xfrm>
            <a:off x="4169313" y="2785532"/>
            <a:ext cx="5736686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88">
            <a:extLst>
              <a:ext uri="{FF2B5EF4-FFF2-40B4-BE49-F238E27FC236}">
                <a16:creationId xmlns:a16="http://schemas.microsoft.com/office/drawing/2014/main" id="{31FC86EF-0A2B-4AA2-AA70-67BB0E7679DA}"/>
              </a:ext>
            </a:extLst>
          </p:cNvPr>
          <p:cNvSpPr/>
          <p:nvPr/>
        </p:nvSpPr>
        <p:spPr>
          <a:xfrm>
            <a:off x="3607000" y="1553465"/>
            <a:ext cx="6299002" cy="7463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190">
            <a:extLst>
              <a:ext uri="{FF2B5EF4-FFF2-40B4-BE49-F238E27FC236}">
                <a16:creationId xmlns:a16="http://schemas.microsoft.com/office/drawing/2014/main" id="{8C5A7AF4-837D-4413-A163-4D138B85488B}"/>
              </a:ext>
            </a:extLst>
          </p:cNvPr>
          <p:cNvSpPr/>
          <p:nvPr/>
        </p:nvSpPr>
        <p:spPr>
          <a:xfrm>
            <a:off x="3195843" y="5269056"/>
            <a:ext cx="752232" cy="752232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191">
            <a:extLst>
              <a:ext uri="{FF2B5EF4-FFF2-40B4-BE49-F238E27FC236}">
                <a16:creationId xmlns:a16="http://schemas.microsoft.com/office/drawing/2014/main" id="{58EE40D0-0F5D-4D9F-89D7-C7A9D9A5FCE7}"/>
              </a:ext>
            </a:extLst>
          </p:cNvPr>
          <p:cNvSpPr/>
          <p:nvPr/>
        </p:nvSpPr>
        <p:spPr>
          <a:xfrm>
            <a:off x="3230883" y="1547571"/>
            <a:ext cx="752232" cy="752232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Oval 192">
            <a:extLst>
              <a:ext uri="{FF2B5EF4-FFF2-40B4-BE49-F238E27FC236}">
                <a16:creationId xmlns:a16="http://schemas.microsoft.com/office/drawing/2014/main" id="{F7787D25-F86B-4C7D-863E-598A61206730}"/>
              </a:ext>
            </a:extLst>
          </p:cNvPr>
          <p:cNvSpPr/>
          <p:nvPr/>
        </p:nvSpPr>
        <p:spPr>
          <a:xfrm>
            <a:off x="3747972" y="2797098"/>
            <a:ext cx="752232" cy="752232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Oval 193">
            <a:extLst>
              <a:ext uri="{FF2B5EF4-FFF2-40B4-BE49-F238E27FC236}">
                <a16:creationId xmlns:a16="http://schemas.microsoft.com/office/drawing/2014/main" id="{060B1DF4-0871-4F8E-A83A-C7F02DF3CBCA}"/>
              </a:ext>
            </a:extLst>
          </p:cNvPr>
          <p:cNvSpPr/>
          <p:nvPr/>
        </p:nvSpPr>
        <p:spPr>
          <a:xfrm>
            <a:off x="3747972" y="4060447"/>
            <a:ext cx="752232" cy="752232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Freeform: Shape 220">
            <a:extLst>
              <a:ext uri="{FF2B5EF4-FFF2-40B4-BE49-F238E27FC236}">
                <a16:creationId xmlns:a16="http://schemas.microsoft.com/office/drawing/2014/main" id="{D882C94D-7EFE-4513-A4C9-C00E9C74E317}"/>
              </a:ext>
            </a:extLst>
          </p:cNvPr>
          <p:cNvSpPr/>
          <p:nvPr/>
        </p:nvSpPr>
        <p:spPr>
          <a:xfrm>
            <a:off x="0" y="1117489"/>
            <a:ext cx="3606999" cy="5308822"/>
          </a:xfrm>
          <a:custGeom>
            <a:avLst/>
            <a:gdLst>
              <a:gd name="connsiteX0" fmla="*/ 1184164 w 3838575"/>
              <a:gd name="connsiteY0" fmla="*/ 0 h 5308822"/>
              <a:gd name="connsiteX1" fmla="*/ 3838575 w 3838575"/>
              <a:gd name="connsiteY1" fmla="*/ 2654411 h 5308822"/>
              <a:gd name="connsiteX2" fmla="*/ 1184164 w 3838575"/>
              <a:gd name="connsiteY2" fmla="*/ 5308822 h 5308822"/>
              <a:gd name="connsiteX3" fmla="*/ 150947 w 3838575"/>
              <a:gd name="connsiteY3" fmla="*/ 5100225 h 5308822"/>
              <a:gd name="connsiteX4" fmla="*/ 0 w 3838575"/>
              <a:gd name="connsiteY4" fmla="*/ 5027510 h 5308822"/>
              <a:gd name="connsiteX5" fmla="*/ 0 w 3838575"/>
              <a:gd name="connsiteY5" fmla="*/ 281312 h 5308822"/>
              <a:gd name="connsiteX6" fmla="*/ 150947 w 3838575"/>
              <a:gd name="connsiteY6" fmla="*/ 208597 h 5308822"/>
              <a:gd name="connsiteX7" fmla="*/ 1184164 w 3838575"/>
              <a:gd name="connsiteY7" fmla="*/ 0 h 5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575" h="5308822">
                <a:moveTo>
                  <a:pt x="1184164" y="0"/>
                </a:moveTo>
                <a:cubicBezTo>
                  <a:pt x="2650155" y="0"/>
                  <a:pt x="3838575" y="1188420"/>
                  <a:pt x="3838575" y="2654411"/>
                </a:cubicBezTo>
                <a:cubicBezTo>
                  <a:pt x="3838575" y="4120402"/>
                  <a:pt x="2650155" y="5308822"/>
                  <a:pt x="1184164" y="5308822"/>
                </a:cubicBezTo>
                <a:cubicBezTo>
                  <a:pt x="817666" y="5308822"/>
                  <a:pt x="468517" y="5234546"/>
                  <a:pt x="150947" y="5100225"/>
                </a:cubicBezTo>
                <a:lnTo>
                  <a:pt x="0" y="5027510"/>
                </a:lnTo>
                <a:lnTo>
                  <a:pt x="0" y="281312"/>
                </a:lnTo>
                <a:lnTo>
                  <a:pt x="150947" y="208597"/>
                </a:lnTo>
                <a:cubicBezTo>
                  <a:pt x="468517" y="74276"/>
                  <a:pt x="817666" y="0"/>
                  <a:pt x="118416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34" name="Group 223">
            <a:extLst>
              <a:ext uri="{FF2B5EF4-FFF2-40B4-BE49-F238E27FC236}">
                <a16:creationId xmlns:a16="http://schemas.microsoft.com/office/drawing/2014/main" id="{00D63E11-018B-4839-B84B-41AA9E0C11A6}"/>
              </a:ext>
            </a:extLst>
          </p:cNvPr>
          <p:cNvGrpSpPr/>
          <p:nvPr/>
        </p:nvGrpSpPr>
        <p:grpSpPr>
          <a:xfrm>
            <a:off x="1027530" y="3288703"/>
            <a:ext cx="684030" cy="616002"/>
            <a:chOff x="879475" y="817563"/>
            <a:chExt cx="287338" cy="258762"/>
          </a:xfrm>
          <a:solidFill>
            <a:sysClr val="window" lastClr="FFFFFF"/>
          </a:solidFill>
        </p:grpSpPr>
        <p:sp>
          <p:nvSpPr>
            <p:cNvPr id="36" name="Freeform 1593">
              <a:extLst>
                <a:ext uri="{FF2B5EF4-FFF2-40B4-BE49-F238E27FC236}">
                  <a16:creationId xmlns:a16="http://schemas.microsoft.com/office/drawing/2014/main" id="{B46BF317-4908-4338-B7E8-2C5F086E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817563"/>
              <a:ext cx="287338" cy="171450"/>
            </a:xfrm>
            <a:custGeom>
              <a:avLst/>
              <a:gdLst>
                <a:gd name="T0" fmla="*/ 829 w 904"/>
                <a:gd name="T1" fmla="*/ 0 h 544"/>
                <a:gd name="T2" fmla="*/ 75 w 904"/>
                <a:gd name="T3" fmla="*/ 0 h 544"/>
                <a:gd name="T4" fmla="*/ 67 w 904"/>
                <a:gd name="T5" fmla="*/ 2 h 544"/>
                <a:gd name="T6" fmla="*/ 59 w 904"/>
                <a:gd name="T7" fmla="*/ 3 h 544"/>
                <a:gd name="T8" fmla="*/ 53 w 904"/>
                <a:gd name="T9" fmla="*/ 4 h 544"/>
                <a:gd name="T10" fmla="*/ 46 w 904"/>
                <a:gd name="T11" fmla="*/ 7 h 544"/>
                <a:gd name="T12" fmla="*/ 40 w 904"/>
                <a:gd name="T13" fmla="*/ 10 h 544"/>
                <a:gd name="T14" fmla="*/ 33 w 904"/>
                <a:gd name="T15" fmla="*/ 14 h 544"/>
                <a:gd name="T16" fmla="*/ 27 w 904"/>
                <a:gd name="T17" fmla="*/ 18 h 544"/>
                <a:gd name="T18" fmla="*/ 22 w 904"/>
                <a:gd name="T19" fmla="*/ 23 h 544"/>
                <a:gd name="T20" fmla="*/ 16 w 904"/>
                <a:gd name="T21" fmla="*/ 28 h 544"/>
                <a:gd name="T22" fmla="*/ 12 w 904"/>
                <a:gd name="T23" fmla="*/ 34 h 544"/>
                <a:gd name="T24" fmla="*/ 9 w 904"/>
                <a:gd name="T25" fmla="*/ 40 h 544"/>
                <a:gd name="T26" fmla="*/ 5 w 904"/>
                <a:gd name="T27" fmla="*/ 47 h 544"/>
                <a:gd name="T28" fmla="*/ 3 w 904"/>
                <a:gd name="T29" fmla="*/ 54 h 544"/>
                <a:gd name="T30" fmla="*/ 1 w 904"/>
                <a:gd name="T31" fmla="*/ 61 h 544"/>
                <a:gd name="T32" fmla="*/ 0 w 904"/>
                <a:gd name="T33" fmla="*/ 69 h 544"/>
                <a:gd name="T34" fmla="*/ 0 w 904"/>
                <a:gd name="T35" fmla="*/ 77 h 544"/>
                <a:gd name="T36" fmla="*/ 0 w 904"/>
                <a:gd name="T37" fmla="*/ 544 h 544"/>
                <a:gd name="T38" fmla="*/ 904 w 904"/>
                <a:gd name="T39" fmla="*/ 544 h 544"/>
                <a:gd name="T40" fmla="*/ 904 w 904"/>
                <a:gd name="T41" fmla="*/ 77 h 544"/>
                <a:gd name="T42" fmla="*/ 904 w 904"/>
                <a:gd name="T43" fmla="*/ 69 h 544"/>
                <a:gd name="T44" fmla="*/ 903 w 904"/>
                <a:gd name="T45" fmla="*/ 61 h 544"/>
                <a:gd name="T46" fmla="*/ 901 w 904"/>
                <a:gd name="T47" fmla="*/ 54 h 544"/>
                <a:gd name="T48" fmla="*/ 899 w 904"/>
                <a:gd name="T49" fmla="*/ 47 h 544"/>
                <a:gd name="T50" fmla="*/ 896 w 904"/>
                <a:gd name="T51" fmla="*/ 40 h 544"/>
                <a:gd name="T52" fmla="*/ 892 w 904"/>
                <a:gd name="T53" fmla="*/ 34 h 544"/>
                <a:gd name="T54" fmla="*/ 888 w 904"/>
                <a:gd name="T55" fmla="*/ 28 h 544"/>
                <a:gd name="T56" fmla="*/ 882 w 904"/>
                <a:gd name="T57" fmla="*/ 23 h 544"/>
                <a:gd name="T58" fmla="*/ 877 w 904"/>
                <a:gd name="T59" fmla="*/ 18 h 544"/>
                <a:gd name="T60" fmla="*/ 871 w 904"/>
                <a:gd name="T61" fmla="*/ 14 h 544"/>
                <a:gd name="T62" fmla="*/ 866 w 904"/>
                <a:gd name="T63" fmla="*/ 10 h 544"/>
                <a:gd name="T64" fmla="*/ 859 w 904"/>
                <a:gd name="T65" fmla="*/ 7 h 544"/>
                <a:gd name="T66" fmla="*/ 851 w 904"/>
                <a:gd name="T67" fmla="*/ 4 h 544"/>
                <a:gd name="T68" fmla="*/ 845 w 904"/>
                <a:gd name="T69" fmla="*/ 3 h 544"/>
                <a:gd name="T70" fmla="*/ 837 w 904"/>
                <a:gd name="T71" fmla="*/ 2 h 544"/>
                <a:gd name="T72" fmla="*/ 829 w 904"/>
                <a:gd name="T7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4" h="544">
                  <a:moveTo>
                    <a:pt x="829" y="0"/>
                  </a:moveTo>
                  <a:lnTo>
                    <a:pt x="75" y="0"/>
                  </a:lnTo>
                  <a:lnTo>
                    <a:pt x="67" y="2"/>
                  </a:lnTo>
                  <a:lnTo>
                    <a:pt x="59" y="3"/>
                  </a:lnTo>
                  <a:lnTo>
                    <a:pt x="53" y="4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33" y="14"/>
                  </a:lnTo>
                  <a:lnTo>
                    <a:pt x="27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9" y="40"/>
                  </a:lnTo>
                  <a:lnTo>
                    <a:pt x="5" y="47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544"/>
                  </a:lnTo>
                  <a:lnTo>
                    <a:pt x="904" y="544"/>
                  </a:lnTo>
                  <a:lnTo>
                    <a:pt x="904" y="77"/>
                  </a:lnTo>
                  <a:lnTo>
                    <a:pt x="904" y="69"/>
                  </a:lnTo>
                  <a:lnTo>
                    <a:pt x="903" y="61"/>
                  </a:lnTo>
                  <a:lnTo>
                    <a:pt x="901" y="54"/>
                  </a:lnTo>
                  <a:lnTo>
                    <a:pt x="899" y="47"/>
                  </a:lnTo>
                  <a:lnTo>
                    <a:pt x="896" y="40"/>
                  </a:lnTo>
                  <a:lnTo>
                    <a:pt x="892" y="34"/>
                  </a:lnTo>
                  <a:lnTo>
                    <a:pt x="888" y="28"/>
                  </a:lnTo>
                  <a:lnTo>
                    <a:pt x="882" y="23"/>
                  </a:lnTo>
                  <a:lnTo>
                    <a:pt x="877" y="18"/>
                  </a:lnTo>
                  <a:lnTo>
                    <a:pt x="871" y="14"/>
                  </a:lnTo>
                  <a:lnTo>
                    <a:pt x="866" y="10"/>
                  </a:lnTo>
                  <a:lnTo>
                    <a:pt x="859" y="7"/>
                  </a:lnTo>
                  <a:lnTo>
                    <a:pt x="851" y="4"/>
                  </a:lnTo>
                  <a:lnTo>
                    <a:pt x="845" y="3"/>
                  </a:lnTo>
                  <a:lnTo>
                    <a:pt x="837" y="2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594">
              <a:extLst>
                <a:ext uri="{FF2B5EF4-FFF2-40B4-BE49-F238E27FC236}">
                  <a16:creationId xmlns:a16="http://schemas.microsoft.com/office/drawing/2014/main" id="{BCE929CD-B1A2-40CE-B299-664103CC3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475" y="1000125"/>
              <a:ext cx="287338" cy="76200"/>
            </a:xfrm>
            <a:custGeom>
              <a:avLst/>
              <a:gdLst>
                <a:gd name="T0" fmla="*/ 459 w 904"/>
                <a:gd name="T1" fmla="*/ 29 h 241"/>
                <a:gd name="T2" fmla="*/ 469 w 904"/>
                <a:gd name="T3" fmla="*/ 35 h 241"/>
                <a:gd name="T4" fmla="*/ 478 w 904"/>
                <a:gd name="T5" fmla="*/ 43 h 241"/>
                <a:gd name="T6" fmla="*/ 482 w 904"/>
                <a:gd name="T7" fmla="*/ 54 h 241"/>
                <a:gd name="T8" fmla="*/ 482 w 904"/>
                <a:gd name="T9" fmla="*/ 66 h 241"/>
                <a:gd name="T10" fmla="*/ 478 w 904"/>
                <a:gd name="T11" fmla="*/ 77 h 241"/>
                <a:gd name="T12" fmla="*/ 469 w 904"/>
                <a:gd name="T13" fmla="*/ 85 h 241"/>
                <a:gd name="T14" fmla="*/ 459 w 904"/>
                <a:gd name="T15" fmla="*/ 89 h 241"/>
                <a:gd name="T16" fmla="*/ 447 w 904"/>
                <a:gd name="T17" fmla="*/ 89 h 241"/>
                <a:gd name="T18" fmla="*/ 436 w 904"/>
                <a:gd name="T19" fmla="*/ 85 h 241"/>
                <a:gd name="T20" fmla="*/ 427 w 904"/>
                <a:gd name="T21" fmla="*/ 77 h 241"/>
                <a:gd name="T22" fmla="*/ 422 w 904"/>
                <a:gd name="T23" fmla="*/ 66 h 241"/>
                <a:gd name="T24" fmla="*/ 422 w 904"/>
                <a:gd name="T25" fmla="*/ 54 h 241"/>
                <a:gd name="T26" fmla="*/ 427 w 904"/>
                <a:gd name="T27" fmla="*/ 43 h 241"/>
                <a:gd name="T28" fmla="*/ 436 w 904"/>
                <a:gd name="T29" fmla="*/ 35 h 241"/>
                <a:gd name="T30" fmla="*/ 447 w 904"/>
                <a:gd name="T31" fmla="*/ 31 h 241"/>
                <a:gd name="T32" fmla="*/ 452 w 904"/>
                <a:gd name="T33" fmla="*/ 29 h 241"/>
                <a:gd name="T34" fmla="*/ 0 w 904"/>
                <a:gd name="T35" fmla="*/ 83 h 241"/>
                <a:gd name="T36" fmla="*/ 3 w 904"/>
                <a:gd name="T37" fmla="*/ 97 h 241"/>
                <a:gd name="T38" fmla="*/ 9 w 904"/>
                <a:gd name="T39" fmla="*/ 110 h 241"/>
                <a:gd name="T40" fmla="*/ 16 w 904"/>
                <a:gd name="T41" fmla="*/ 122 h 241"/>
                <a:gd name="T42" fmla="*/ 27 w 904"/>
                <a:gd name="T43" fmla="*/ 132 h 241"/>
                <a:gd name="T44" fmla="*/ 40 w 904"/>
                <a:gd name="T45" fmla="*/ 141 h 241"/>
                <a:gd name="T46" fmla="*/ 53 w 904"/>
                <a:gd name="T47" fmla="*/ 147 h 241"/>
                <a:gd name="T48" fmla="*/ 67 w 904"/>
                <a:gd name="T49" fmla="*/ 150 h 241"/>
                <a:gd name="T50" fmla="*/ 437 w 904"/>
                <a:gd name="T51" fmla="*/ 150 h 241"/>
                <a:gd name="T52" fmla="*/ 195 w 904"/>
                <a:gd name="T53" fmla="*/ 211 h 241"/>
                <a:gd name="T54" fmla="*/ 190 w 904"/>
                <a:gd name="T55" fmla="*/ 212 h 241"/>
                <a:gd name="T56" fmla="*/ 186 w 904"/>
                <a:gd name="T57" fmla="*/ 215 h 241"/>
                <a:gd name="T58" fmla="*/ 182 w 904"/>
                <a:gd name="T59" fmla="*/ 220 h 241"/>
                <a:gd name="T60" fmla="*/ 181 w 904"/>
                <a:gd name="T61" fmla="*/ 225 h 241"/>
                <a:gd name="T62" fmla="*/ 182 w 904"/>
                <a:gd name="T63" fmla="*/ 232 h 241"/>
                <a:gd name="T64" fmla="*/ 186 w 904"/>
                <a:gd name="T65" fmla="*/ 236 h 241"/>
                <a:gd name="T66" fmla="*/ 190 w 904"/>
                <a:gd name="T67" fmla="*/ 240 h 241"/>
                <a:gd name="T68" fmla="*/ 195 w 904"/>
                <a:gd name="T69" fmla="*/ 241 h 241"/>
                <a:gd name="T70" fmla="*/ 742 w 904"/>
                <a:gd name="T71" fmla="*/ 241 h 241"/>
                <a:gd name="T72" fmla="*/ 747 w 904"/>
                <a:gd name="T73" fmla="*/ 239 h 241"/>
                <a:gd name="T74" fmla="*/ 752 w 904"/>
                <a:gd name="T75" fmla="*/ 234 h 241"/>
                <a:gd name="T76" fmla="*/ 754 w 904"/>
                <a:gd name="T77" fmla="*/ 229 h 241"/>
                <a:gd name="T78" fmla="*/ 754 w 904"/>
                <a:gd name="T79" fmla="*/ 223 h 241"/>
                <a:gd name="T80" fmla="*/ 752 w 904"/>
                <a:gd name="T81" fmla="*/ 218 h 241"/>
                <a:gd name="T82" fmla="*/ 747 w 904"/>
                <a:gd name="T83" fmla="*/ 213 h 241"/>
                <a:gd name="T84" fmla="*/ 742 w 904"/>
                <a:gd name="T85" fmla="*/ 211 h 241"/>
                <a:gd name="T86" fmla="*/ 468 w 904"/>
                <a:gd name="T87" fmla="*/ 211 h 241"/>
                <a:gd name="T88" fmla="*/ 829 w 904"/>
                <a:gd name="T89" fmla="*/ 150 h 241"/>
                <a:gd name="T90" fmla="*/ 845 w 904"/>
                <a:gd name="T91" fmla="*/ 149 h 241"/>
                <a:gd name="T92" fmla="*/ 859 w 904"/>
                <a:gd name="T93" fmla="*/ 145 h 241"/>
                <a:gd name="T94" fmla="*/ 871 w 904"/>
                <a:gd name="T95" fmla="*/ 137 h 241"/>
                <a:gd name="T96" fmla="*/ 882 w 904"/>
                <a:gd name="T97" fmla="*/ 128 h 241"/>
                <a:gd name="T98" fmla="*/ 892 w 904"/>
                <a:gd name="T99" fmla="*/ 117 h 241"/>
                <a:gd name="T100" fmla="*/ 899 w 904"/>
                <a:gd name="T101" fmla="*/ 104 h 241"/>
                <a:gd name="T102" fmla="*/ 903 w 904"/>
                <a:gd name="T103" fmla="*/ 90 h 241"/>
                <a:gd name="T104" fmla="*/ 904 w 904"/>
                <a:gd name="T105" fmla="*/ 75 h 241"/>
                <a:gd name="T106" fmla="*/ 0 w 904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4" h="241">
                  <a:moveTo>
                    <a:pt x="452" y="29"/>
                  </a:moveTo>
                  <a:lnTo>
                    <a:pt x="459" y="29"/>
                  </a:lnTo>
                  <a:lnTo>
                    <a:pt x="464" y="32"/>
                  </a:lnTo>
                  <a:lnTo>
                    <a:pt x="469" y="35"/>
                  </a:lnTo>
                  <a:lnTo>
                    <a:pt x="473" y="38"/>
                  </a:lnTo>
                  <a:lnTo>
                    <a:pt x="478" y="43"/>
                  </a:lnTo>
                  <a:lnTo>
                    <a:pt x="480" y="48"/>
                  </a:lnTo>
                  <a:lnTo>
                    <a:pt x="482" y="54"/>
                  </a:lnTo>
                  <a:lnTo>
                    <a:pt x="482" y="59"/>
                  </a:lnTo>
                  <a:lnTo>
                    <a:pt x="482" y="66"/>
                  </a:lnTo>
                  <a:lnTo>
                    <a:pt x="480" y="71"/>
                  </a:lnTo>
                  <a:lnTo>
                    <a:pt x="478" y="77"/>
                  </a:lnTo>
                  <a:lnTo>
                    <a:pt x="473" y="81"/>
                  </a:lnTo>
                  <a:lnTo>
                    <a:pt x="469" y="85"/>
                  </a:lnTo>
                  <a:lnTo>
                    <a:pt x="464" y="87"/>
                  </a:lnTo>
                  <a:lnTo>
                    <a:pt x="459" y="89"/>
                  </a:lnTo>
                  <a:lnTo>
                    <a:pt x="452" y="90"/>
                  </a:lnTo>
                  <a:lnTo>
                    <a:pt x="447" y="89"/>
                  </a:lnTo>
                  <a:lnTo>
                    <a:pt x="440" y="87"/>
                  </a:lnTo>
                  <a:lnTo>
                    <a:pt x="436" y="85"/>
                  </a:lnTo>
                  <a:lnTo>
                    <a:pt x="431" y="81"/>
                  </a:lnTo>
                  <a:lnTo>
                    <a:pt x="427" y="77"/>
                  </a:lnTo>
                  <a:lnTo>
                    <a:pt x="424" y="71"/>
                  </a:lnTo>
                  <a:lnTo>
                    <a:pt x="422" y="66"/>
                  </a:lnTo>
                  <a:lnTo>
                    <a:pt x="422" y="59"/>
                  </a:lnTo>
                  <a:lnTo>
                    <a:pt x="422" y="54"/>
                  </a:lnTo>
                  <a:lnTo>
                    <a:pt x="424" y="48"/>
                  </a:lnTo>
                  <a:lnTo>
                    <a:pt x="427" y="43"/>
                  </a:lnTo>
                  <a:lnTo>
                    <a:pt x="431" y="38"/>
                  </a:lnTo>
                  <a:lnTo>
                    <a:pt x="436" y="35"/>
                  </a:lnTo>
                  <a:lnTo>
                    <a:pt x="440" y="32"/>
                  </a:lnTo>
                  <a:lnTo>
                    <a:pt x="447" y="31"/>
                  </a:lnTo>
                  <a:lnTo>
                    <a:pt x="452" y="29"/>
                  </a:lnTo>
                  <a:lnTo>
                    <a:pt x="452" y="29"/>
                  </a:lnTo>
                  <a:close/>
                  <a:moveTo>
                    <a:pt x="0" y="75"/>
                  </a:moveTo>
                  <a:lnTo>
                    <a:pt x="0" y="83"/>
                  </a:lnTo>
                  <a:lnTo>
                    <a:pt x="1" y="90"/>
                  </a:lnTo>
                  <a:lnTo>
                    <a:pt x="3" y="97"/>
                  </a:lnTo>
                  <a:lnTo>
                    <a:pt x="5" y="104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6" y="122"/>
                  </a:lnTo>
                  <a:lnTo>
                    <a:pt x="22" y="128"/>
                  </a:lnTo>
                  <a:lnTo>
                    <a:pt x="27" y="132"/>
                  </a:lnTo>
                  <a:lnTo>
                    <a:pt x="33" y="137"/>
                  </a:lnTo>
                  <a:lnTo>
                    <a:pt x="40" y="141"/>
                  </a:lnTo>
                  <a:lnTo>
                    <a:pt x="46" y="145"/>
                  </a:lnTo>
                  <a:lnTo>
                    <a:pt x="53" y="147"/>
                  </a:lnTo>
                  <a:lnTo>
                    <a:pt x="59" y="149"/>
                  </a:lnTo>
                  <a:lnTo>
                    <a:pt x="67" y="150"/>
                  </a:lnTo>
                  <a:lnTo>
                    <a:pt x="75" y="150"/>
                  </a:lnTo>
                  <a:lnTo>
                    <a:pt x="437" y="150"/>
                  </a:lnTo>
                  <a:lnTo>
                    <a:pt x="437" y="211"/>
                  </a:lnTo>
                  <a:lnTo>
                    <a:pt x="195" y="211"/>
                  </a:lnTo>
                  <a:lnTo>
                    <a:pt x="192" y="211"/>
                  </a:lnTo>
                  <a:lnTo>
                    <a:pt x="190" y="212"/>
                  </a:lnTo>
                  <a:lnTo>
                    <a:pt x="188" y="213"/>
                  </a:lnTo>
                  <a:lnTo>
                    <a:pt x="186" y="215"/>
                  </a:lnTo>
                  <a:lnTo>
                    <a:pt x="183" y="218"/>
                  </a:lnTo>
                  <a:lnTo>
                    <a:pt x="182" y="220"/>
                  </a:lnTo>
                  <a:lnTo>
                    <a:pt x="181" y="223"/>
                  </a:lnTo>
                  <a:lnTo>
                    <a:pt x="181" y="225"/>
                  </a:lnTo>
                  <a:lnTo>
                    <a:pt x="181" y="229"/>
                  </a:lnTo>
                  <a:lnTo>
                    <a:pt x="182" y="232"/>
                  </a:lnTo>
                  <a:lnTo>
                    <a:pt x="183" y="234"/>
                  </a:lnTo>
                  <a:lnTo>
                    <a:pt x="186" y="236"/>
                  </a:lnTo>
                  <a:lnTo>
                    <a:pt x="188" y="239"/>
                  </a:lnTo>
                  <a:lnTo>
                    <a:pt x="190" y="240"/>
                  </a:lnTo>
                  <a:lnTo>
                    <a:pt x="192" y="241"/>
                  </a:lnTo>
                  <a:lnTo>
                    <a:pt x="195" y="241"/>
                  </a:lnTo>
                  <a:lnTo>
                    <a:pt x="739" y="241"/>
                  </a:lnTo>
                  <a:lnTo>
                    <a:pt x="742" y="241"/>
                  </a:lnTo>
                  <a:lnTo>
                    <a:pt x="745" y="240"/>
                  </a:lnTo>
                  <a:lnTo>
                    <a:pt x="747" y="239"/>
                  </a:lnTo>
                  <a:lnTo>
                    <a:pt x="750" y="236"/>
                  </a:lnTo>
                  <a:lnTo>
                    <a:pt x="752" y="234"/>
                  </a:lnTo>
                  <a:lnTo>
                    <a:pt x="753" y="232"/>
                  </a:lnTo>
                  <a:lnTo>
                    <a:pt x="754" y="229"/>
                  </a:lnTo>
                  <a:lnTo>
                    <a:pt x="754" y="225"/>
                  </a:lnTo>
                  <a:lnTo>
                    <a:pt x="754" y="223"/>
                  </a:lnTo>
                  <a:lnTo>
                    <a:pt x="753" y="220"/>
                  </a:lnTo>
                  <a:lnTo>
                    <a:pt x="752" y="218"/>
                  </a:lnTo>
                  <a:lnTo>
                    <a:pt x="750" y="215"/>
                  </a:lnTo>
                  <a:lnTo>
                    <a:pt x="747" y="213"/>
                  </a:lnTo>
                  <a:lnTo>
                    <a:pt x="745" y="212"/>
                  </a:lnTo>
                  <a:lnTo>
                    <a:pt x="742" y="211"/>
                  </a:lnTo>
                  <a:lnTo>
                    <a:pt x="739" y="211"/>
                  </a:lnTo>
                  <a:lnTo>
                    <a:pt x="468" y="211"/>
                  </a:lnTo>
                  <a:lnTo>
                    <a:pt x="468" y="150"/>
                  </a:lnTo>
                  <a:lnTo>
                    <a:pt x="829" y="150"/>
                  </a:lnTo>
                  <a:lnTo>
                    <a:pt x="837" y="150"/>
                  </a:lnTo>
                  <a:lnTo>
                    <a:pt x="845" y="149"/>
                  </a:lnTo>
                  <a:lnTo>
                    <a:pt x="851" y="147"/>
                  </a:lnTo>
                  <a:lnTo>
                    <a:pt x="859" y="145"/>
                  </a:lnTo>
                  <a:lnTo>
                    <a:pt x="866" y="141"/>
                  </a:lnTo>
                  <a:lnTo>
                    <a:pt x="871" y="137"/>
                  </a:lnTo>
                  <a:lnTo>
                    <a:pt x="877" y="132"/>
                  </a:lnTo>
                  <a:lnTo>
                    <a:pt x="882" y="128"/>
                  </a:lnTo>
                  <a:lnTo>
                    <a:pt x="888" y="122"/>
                  </a:lnTo>
                  <a:lnTo>
                    <a:pt x="892" y="117"/>
                  </a:lnTo>
                  <a:lnTo>
                    <a:pt x="896" y="110"/>
                  </a:lnTo>
                  <a:lnTo>
                    <a:pt x="899" y="104"/>
                  </a:lnTo>
                  <a:lnTo>
                    <a:pt x="901" y="97"/>
                  </a:lnTo>
                  <a:lnTo>
                    <a:pt x="903" y="90"/>
                  </a:lnTo>
                  <a:lnTo>
                    <a:pt x="904" y="83"/>
                  </a:lnTo>
                  <a:lnTo>
                    <a:pt x="904" y="75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Rectangle 231">
            <a:extLst>
              <a:ext uri="{FF2B5EF4-FFF2-40B4-BE49-F238E27FC236}">
                <a16:creationId xmlns:a16="http://schemas.microsoft.com/office/drawing/2014/main" id="{1EF12215-DE97-401B-8E09-F1A09FF52496}"/>
              </a:ext>
            </a:extLst>
          </p:cNvPr>
          <p:cNvSpPr/>
          <p:nvPr/>
        </p:nvSpPr>
        <p:spPr>
          <a:xfrm>
            <a:off x="4031094" y="1547050"/>
            <a:ext cx="550943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600" dirty="0" smtClean="0"/>
              <a:t>ПЕРСОНАЛЬНЫЙ САЙТ УЧИТЕЛЯ МАТЕМАТИКИ ХОЛОДОВОЙ ОКСАНЫ ЕВГЕНЬЕВНЫ</a:t>
            </a:r>
          </a:p>
        </p:txBody>
      </p:sp>
      <p:sp>
        <p:nvSpPr>
          <p:cNvPr id="43" name="Rectangle 232">
            <a:extLst>
              <a:ext uri="{FF2B5EF4-FFF2-40B4-BE49-F238E27FC236}">
                <a16:creationId xmlns:a16="http://schemas.microsoft.com/office/drawing/2014/main" id="{64F8EBAF-5913-4193-A749-8EE1A3911297}"/>
              </a:ext>
            </a:extLst>
          </p:cNvPr>
          <p:cNvSpPr/>
          <p:nvPr/>
        </p:nvSpPr>
        <p:spPr>
          <a:xfrm>
            <a:off x="3868355" y="5301208"/>
            <a:ext cx="540512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/>
              <a:t>САЙТ УЧИТЕЛЯ ХИМИИ КИМ НАТАЛЬИ ВИКТОРОВНЫ</a:t>
            </a:r>
            <a:endParaRPr lang="ru-RU" sz="1600" dirty="0"/>
          </a:p>
        </p:txBody>
      </p:sp>
      <p:sp>
        <p:nvSpPr>
          <p:cNvPr id="44" name="Rectangle 233">
            <a:extLst>
              <a:ext uri="{FF2B5EF4-FFF2-40B4-BE49-F238E27FC236}">
                <a16:creationId xmlns:a16="http://schemas.microsoft.com/office/drawing/2014/main" id="{1FB35668-7B6D-4136-B143-ED533214938D}"/>
              </a:ext>
            </a:extLst>
          </p:cNvPr>
          <p:cNvSpPr/>
          <p:nvPr/>
        </p:nvSpPr>
        <p:spPr>
          <a:xfrm>
            <a:off x="4500874" y="4149080"/>
            <a:ext cx="492570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/>
              <a:t>САЙТ УЧИТЕЛЯ МАТЕМАТИКИ БАРАБАШ ЕЛЕНЫ АНАТОЛЬЕВНЫ</a:t>
            </a:r>
            <a:endParaRPr lang="ru-RU" sz="1600" dirty="0"/>
          </a:p>
        </p:txBody>
      </p:sp>
      <p:sp>
        <p:nvSpPr>
          <p:cNvPr id="45" name="Rectangle 234">
            <a:extLst>
              <a:ext uri="{FF2B5EF4-FFF2-40B4-BE49-F238E27FC236}">
                <a16:creationId xmlns:a16="http://schemas.microsoft.com/office/drawing/2014/main" id="{0DF0AFED-8466-4C51-AA71-BF52402F7EAF}"/>
              </a:ext>
            </a:extLst>
          </p:cNvPr>
          <p:cNvSpPr/>
          <p:nvPr/>
        </p:nvSpPr>
        <p:spPr>
          <a:xfrm>
            <a:off x="4500874" y="2785532"/>
            <a:ext cx="540512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/>
              <a:t>ПЕРСОНАЛЬНЫЙ САЙТ ПЕРЕГУДОВОЙ НАТАЛЬИ АЛЕКСАНДРОВНЫ, УЧИТЕЛЯ ФИЗИКИ И ИНФОРМАТИКИ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21786" y="1845910"/>
            <a:ext cx="3155749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видеоуроки по математики для обучающихся </a:t>
            </a:r>
            <a:r>
              <a:rPr lang="ru-RU" sz="1600" dirty="0" smtClean="0"/>
              <a:t>5 </a:t>
            </a:r>
            <a:r>
              <a:rPr lang="ru-RU" sz="1600" dirty="0"/>
              <a:t>– 9 классов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21786" y="3284984"/>
            <a:ext cx="3148914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видеоуроки по физики по трем группам, более 150 роликов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21785" y="4510206"/>
            <a:ext cx="3155749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дистанционная подготовка к ОГЭ по математике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8984" y="5589240"/>
            <a:ext cx="4880961" cy="919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видеоуроки имеют практическую направленность, показаны в виде опытов и использованием соответствующего инструментария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17496" y="6381328"/>
            <a:ext cx="400914" cy="409749"/>
          </a:xfrm>
        </p:spPr>
        <p:txBody>
          <a:bodyPr/>
          <a:lstStyle/>
          <a:p>
            <a:fld id="{4BE4E213-577E-4457-9019-A6AED571696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8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459972" y="1757262"/>
            <a:ext cx="288000" cy="28800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4003756" y="3017011"/>
            <a:ext cx="288000" cy="28800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980088" y="4293128"/>
            <a:ext cx="288000" cy="28800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440832" y="5492858"/>
            <a:ext cx="288000" cy="28800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Верк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1817</TotalTime>
  <Words>919</Words>
  <Application>Microsoft Office PowerPoint</Application>
  <PresentationFormat>Лист A4 (210x297 мм)</PresentationFormat>
  <Paragraphs>134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Noto Sans</vt:lpstr>
      <vt:lpstr>Times New Roman</vt:lpstr>
      <vt:lpstr>Verdana</vt:lpstr>
      <vt:lpstr>Тема_Верконт</vt:lpstr>
      <vt:lpstr>Описание передового российского опыта создания видеоуроков и  рекомендации по его распространению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существующего опыта и повышение квалификации управленческих работников системы общего образования по вопросам развития форм государственно-общественного управления образованием по выработке и реализации нормативно-подушевого финансирования образовательных организаций демонстрирующих стабильно высокие результаты по ГИА и ЕГЭ</dc:title>
  <dc:creator>Natasha</dc:creator>
  <cp:lastModifiedBy>Пользователь</cp:lastModifiedBy>
  <cp:revision>209</cp:revision>
  <dcterms:created xsi:type="dcterms:W3CDTF">2014-12-16T13:47:58Z</dcterms:created>
  <dcterms:modified xsi:type="dcterms:W3CDTF">2019-07-22T05:24:37Z</dcterms:modified>
</cp:coreProperties>
</file>