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65" r:id="rId4"/>
    <p:sldId id="267" r:id="rId5"/>
    <p:sldId id="266" r:id="rId6"/>
    <p:sldId id="261" r:id="rId7"/>
    <p:sldId id="268" r:id="rId8"/>
    <p:sldId id="278" r:id="rId9"/>
    <p:sldId id="270" r:id="rId10"/>
    <p:sldId id="277" r:id="rId11"/>
    <p:sldId id="271" r:id="rId12"/>
    <p:sldId id="276" r:id="rId13"/>
    <p:sldId id="272" r:id="rId14"/>
    <p:sldId id="274" r:id="rId1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9E3"/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 varScale="1">
        <p:scale>
          <a:sx n="53" d="100"/>
          <a:sy n="53" d="100"/>
        </p:scale>
        <p:origin x="1200" y="53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E9BD4-4333-4A19-988C-8B3D084EFCF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D87A0D1-6B43-4796-9F8C-00136F8FF362}">
      <dgm:prSet phldrT="[Текст]" custT="1"/>
      <dgm:spPr/>
      <dgm:t>
        <a:bodyPr/>
        <a:lstStyle/>
        <a:p>
          <a:r>
            <a:rPr lang="ru-RU" sz="1400" dirty="0">
              <a:solidFill>
                <a:srgbClr val="2E2E2E"/>
              </a:solidFill>
            </a:rPr>
            <a:t>25% увиденного</a:t>
          </a:r>
        </a:p>
      </dgm:t>
    </dgm:pt>
    <dgm:pt modelId="{755051C6-2220-4C64-BF66-8985197BBF87}" type="parTrans" cxnId="{DF00860C-8333-4671-8E28-6C696EBF6E08}">
      <dgm:prSet/>
      <dgm:spPr/>
      <dgm:t>
        <a:bodyPr/>
        <a:lstStyle/>
        <a:p>
          <a:endParaRPr lang="ru-RU"/>
        </a:p>
      </dgm:t>
    </dgm:pt>
    <dgm:pt modelId="{3CF80B72-56B6-4AC2-9723-8EFDA93AD3B7}" type="sibTrans" cxnId="{DF00860C-8333-4671-8E28-6C696EBF6E08}">
      <dgm:prSet/>
      <dgm:spPr/>
      <dgm:t>
        <a:bodyPr/>
        <a:lstStyle/>
        <a:p>
          <a:endParaRPr lang="ru-RU"/>
        </a:p>
      </dgm:t>
    </dgm:pt>
    <dgm:pt modelId="{D5AB9F05-F7E9-45DC-A42A-CAB5AE24802E}">
      <dgm:prSet phldrT="[Текст]" custT="1"/>
      <dgm:spPr/>
      <dgm:t>
        <a:bodyPr/>
        <a:lstStyle/>
        <a:p>
          <a:r>
            <a:rPr lang="ru-RU" sz="1400" dirty="0">
              <a:solidFill>
                <a:srgbClr val="2E2E2E"/>
              </a:solidFill>
            </a:rPr>
            <a:t>65% аудиовизуальное восприятие</a:t>
          </a:r>
        </a:p>
      </dgm:t>
    </dgm:pt>
    <dgm:pt modelId="{ACE232EC-93E0-43C0-A81B-0C42BAA362B2}" type="parTrans" cxnId="{5F421D64-1F7E-46CA-9628-B2DFC2EDEFC9}">
      <dgm:prSet/>
      <dgm:spPr/>
      <dgm:t>
        <a:bodyPr/>
        <a:lstStyle/>
        <a:p>
          <a:endParaRPr lang="ru-RU"/>
        </a:p>
      </dgm:t>
    </dgm:pt>
    <dgm:pt modelId="{F67A778D-ABB2-48A2-A1C7-4E60512F24B7}" type="sibTrans" cxnId="{5F421D64-1F7E-46CA-9628-B2DFC2EDEFC9}">
      <dgm:prSet/>
      <dgm:spPr/>
      <dgm:t>
        <a:bodyPr/>
        <a:lstStyle/>
        <a:p>
          <a:endParaRPr lang="ru-RU"/>
        </a:p>
      </dgm:t>
    </dgm:pt>
    <dgm:pt modelId="{03D1DDC0-DD1D-4677-BA96-317773A12747}">
      <dgm:prSet custT="1"/>
      <dgm:spPr/>
      <dgm:t>
        <a:bodyPr/>
        <a:lstStyle/>
        <a:p>
          <a:r>
            <a:rPr lang="ru-RU" sz="1400" dirty="0">
              <a:solidFill>
                <a:srgbClr val="2E2E2E"/>
              </a:solidFill>
            </a:rPr>
            <a:t>12% услышанного </a:t>
          </a:r>
        </a:p>
      </dgm:t>
    </dgm:pt>
    <dgm:pt modelId="{301742BB-F991-485E-9E16-C7CA5693CCC3}" type="parTrans" cxnId="{C8FC99E2-82CF-49AA-971B-6EFF1F01539F}">
      <dgm:prSet/>
      <dgm:spPr/>
      <dgm:t>
        <a:bodyPr/>
        <a:lstStyle/>
        <a:p>
          <a:endParaRPr lang="ru-RU"/>
        </a:p>
      </dgm:t>
    </dgm:pt>
    <dgm:pt modelId="{FACB3970-D244-4AC5-ACB2-EBBEA3DDCC1E}" type="sibTrans" cxnId="{C8FC99E2-82CF-49AA-971B-6EFF1F01539F}">
      <dgm:prSet/>
      <dgm:spPr/>
      <dgm:t>
        <a:bodyPr/>
        <a:lstStyle/>
        <a:p>
          <a:endParaRPr lang="ru-RU"/>
        </a:p>
      </dgm:t>
    </dgm:pt>
    <dgm:pt modelId="{6ABD168F-AFCE-4344-86B0-A72476246836}" type="pres">
      <dgm:prSet presAssocID="{5AFE9BD4-4333-4A19-988C-8B3D084EFCFA}" presName="arrowDiagram" presStyleCnt="0">
        <dgm:presLayoutVars>
          <dgm:chMax val="5"/>
          <dgm:dir/>
          <dgm:resizeHandles val="exact"/>
        </dgm:presLayoutVars>
      </dgm:prSet>
      <dgm:spPr/>
    </dgm:pt>
    <dgm:pt modelId="{C8749963-892A-4CEC-976F-287B4468098C}" type="pres">
      <dgm:prSet presAssocID="{5AFE9BD4-4333-4A19-988C-8B3D084EFCFA}" presName="arrow" presStyleLbl="bgShp" presStyleIdx="0" presStyleCnt="1"/>
      <dgm:spPr>
        <a:solidFill>
          <a:schemeClr val="tx2">
            <a:lumMod val="40000"/>
            <a:lumOff val="60000"/>
          </a:schemeClr>
        </a:solidFill>
        <a:ln>
          <a:solidFill>
            <a:schemeClr val="bg1"/>
          </a:solidFill>
        </a:ln>
      </dgm:spPr>
    </dgm:pt>
    <dgm:pt modelId="{D0ACC95D-9D59-439E-8BFA-B69B1D6F69F3}" type="pres">
      <dgm:prSet presAssocID="{5AFE9BD4-4333-4A19-988C-8B3D084EFCFA}" presName="arrowDiagram3" presStyleCnt="0"/>
      <dgm:spPr/>
    </dgm:pt>
    <dgm:pt modelId="{E56942B9-D617-4079-BA9A-F95ECD75396D}" type="pres">
      <dgm:prSet presAssocID="{03D1DDC0-DD1D-4677-BA96-317773A12747}" presName="bullet3a" presStyleLbl="node1" presStyleIdx="0" presStyleCnt="3"/>
      <dgm:spPr>
        <a:solidFill>
          <a:srgbClr val="29A9E3"/>
        </a:solidFill>
      </dgm:spPr>
    </dgm:pt>
    <dgm:pt modelId="{20CA5DB3-87F3-42B8-BEFE-87ED3F8E5249}" type="pres">
      <dgm:prSet presAssocID="{03D1DDC0-DD1D-4677-BA96-317773A12747}" presName="textBox3a" presStyleLbl="revTx" presStyleIdx="0" presStyleCnt="3" custScaleX="168577" custScaleY="45451" custLinFactNeighborX="11948" custLinFactNeighborY="-18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E7693-A5DF-4C21-AFF4-17CC614B3F2A}" type="pres">
      <dgm:prSet presAssocID="{1D87A0D1-6B43-4796-9F8C-00136F8FF362}" presName="bullet3b" presStyleLbl="node1" presStyleIdx="1" presStyleCnt="3"/>
      <dgm:spPr>
        <a:solidFill>
          <a:srgbClr val="29A9E3"/>
        </a:solidFill>
      </dgm:spPr>
    </dgm:pt>
    <dgm:pt modelId="{97CAE64D-E3C3-4744-A9D3-5C3AD8D36EE6}" type="pres">
      <dgm:prSet presAssocID="{1D87A0D1-6B43-4796-9F8C-00136F8FF362}" presName="textBox3b" presStyleLbl="revTx" presStyleIdx="1" presStyleCnt="3" custScaleX="161517" custScaleY="27108" custLinFactNeighborX="-37371" custLinFactNeighborY="-21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FF318-7D57-46E2-AB1B-0C03D4C184D7}" type="pres">
      <dgm:prSet presAssocID="{D5AB9F05-F7E9-45DC-A42A-CAB5AE24802E}" presName="bullet3c" presStyleLbl="node1" presStyleIdx="2" presStyleCnt="3"/>
      <dgm:spPr>
        <a:solidFill>
          <a:srgbClr val="29A9E3"/>
        </a:solidFill>
      </dgm:spPr>
    </dgm:pt>
    <dgm:pt modelId="{4AEB7EF8-2B33-4E87-A7B9-29D95E952866}" type="pres">
      <dgm:prSet presAssocID="{D5AB9F05-F7E9-45DC-A42A-CAB5AE24802E}" presName="textBox3c" presStyleLbl="revTx" presStyleIdx="2" presStyleCnt="3" custScaleX="192201" custScaleY="31029" custLinFactNeighborX="-42497" custLinFactNeighborY="-26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00860C-8333-4671-8E28-6C696EBF6E08}" srcId="{5AFE9BD4-4333-4A19-988C-8B3D084EFCFA}" destId="{1D87A0D1-6B43-4796-9F8C-00136F8FF362}" srcOrd="1" destOrd="0" parTransId="{755051C6-2220-4C64-BF66-8985197BBF87}" sibTransId="{3CF80B72-56B6-4AC2-9723-8EFDA93AD3B7}"/>
    <dgm:cxn modelId="{1C10216E-3354-4424-A97A-531E88A01F70}" type="presOf" srcId="{5AFE9BD4-4333-4A19-988C-8B3D084EFCFA}" destId="{6ABD168F-AFCE-4344-86B0-A72476246836}" srcOrd="0" destOrd="0" presId="urn:microsoft.com/office/officeart/2005/8/layout/arrow2"/>
    <dgm:cxn modelId="{483B4840-6340-49AD-BF3F-8AE26864DE22}" type="presOf" srcId="{1D87A0D1-6B43-4796-9F8C-00136F8FF362}" destId="{97CAE64D-E3C3-4744-A9D3-5C3AD8D36EE6}" srcOrd="0" destOrd="0" presId="urn:microsoft.com/office/officeart/2005/8/layout/arrow2"/>
    <dgm:cxn modelId="{DABCD32A-2DCB-492C-B263-FDC479207FD4}" type="presOf" srcId="{03D1DDC0-DD1D-4677-BA96-317773A12747}" destId="{20CA5DB3-87F3-42B8-BEFE-87ED3F8E5249}" srcOrd="0" destOrd="0" presId="urn:microsoft.com/office/officeart/2005/8/layout/arrow2"/>
    <dgm:cxn modelId="{C8FC99E2-82CF-49AA-971B-6EFF1F01539F}" srcId="{5AFE9BD4-4333-4A19-988C-8B3D084EFCFA}" destId="{03D1DDC0-DD1D-4677-BA96-317773A12747}" srcOrd="0" destOrd="0" parTransId="{301742BB-F991-485E-9E16-C7CA5693CCC3}" sibTransId="{FACB3970-D244-4AC5-ACB2-EBBEA3DDCC1E}"/>
    <dgm:cxn modelId="{FCCDF802-32E0-4FFC-9919-2AA4830732BC}" type="presOf" srcId="{D5AB9F05-F7E9-45DC-A42A-CAB5AE24802E}" destId="{4AEB7EF8-2B33-4E87-A7B9-29D95E952866}" srcOrd="0" destOrd="0" presId="urn:microsoft.com/office/officeart/2005/8/layout/arrow2"/>
    <dgm:cxn modelId="{5F421D64-1F7E-46CA-9628-B2DFC2EDEFC9}" srcId="{5AFE9BD4-4333-4A19-988C-8B3D084EFCFA}" destId="{D5AB9F05-F7E9-45DC-A42A-CAB5AE24802E}" srcOrd="2" destOrd="0" parTransId="{ACE232EC-93E0-43C0-A81B-0C42BAA362B2}" sibTransId="{F67A778D-ABB2-48A2-A1C7-4E60512F24B7}"/>
    <dgm:cxn modelId="{7D904B4C-798B-4948-BF0C-532B16681023}" type="presParOf" srcId="{6ABD168F-AFCE-4344-86B0-A72476246836}" destId="{C8749963-892A-4CEC-976F-287B4468098C}" srcOrd="0" destOrd="0" presId="urn:microsoft.com/office/officeart/2005/8/layout/arrow2"/>
    <dgm:cxn modelId="{55575893-7CDF-4A1D-B5CC-91CE4A08DFD1}" type="presParOf" srcId="{6ABD168F-AFCE-4344-86B0-A72476246836}" destId="{D0ACC95D-9D59-439E-8BFA-B69B1D6F69F3}" srcOrd="1" destOrd="0" presId="urn:microsoft.com/office/officeart/2005/8/layout/arrow2"/>
    <dgm:cxn modelId="{996C1776-4963-4022-B7EA-1B9B0BA5F93A}" type="presParOf" srcId="{D0ACC95D-9D59-439E-8BFA-B69B1D6F69F3}" destId="{E56942B9-D617-4079-BA9A-F95ECD75396D}" srcOrd="0" destOrd="0" presId="urn:microsoft.com/office/officeart/2005/8/layout/arrow2"/>
    <dgm:cxn modelId="{DAD08D23-3CB2-40E1-B3C3-55F6DA776911}" type="presParOf" srcId="{D0ACC95D-9D59-439E-8BFA-B69B1D6F69F3}" destId="{20CA5DB3-87F3-42B8-BEFE-87ED3F8E5249}" srcOrd="1" destOrd="0" presId="urn:microsoft.com/office/officeart/2005/8/layout/arrow2"/>
    <dgm:cxn modelId="{D842E775-5926-49F0-A28D-93AA026F1EFB}" type="presParOf" srcId="{D0ACC95D-9D59-439E-8BFA-B69B1D6F69F3}" destId="{697E7693-A5DF-4C21-AFF4-17CC614B3F2A}" srcOrd="2" destOrd="0" presId="urn:microsoft.com/office/officeart/2005/8/layout/arrow2"/>
    <dgm:cxn modelId="{A3CEA38F-B9E4-4D87-A0C0-6BBB3389295B}" type="presParOf" srcId="{D0ACC95D-9D59-439E-8BFA-B69B1D6F69F3}" destId="{97CAE64D-E3C3-4744-A9D3-5C3AD8D36EE6}" srcOrd="3" destOrd="0" presId="urn:microsoft.com/office/officeart/2005/8/layout/arrow2"/>
    <dgm:cxn modelId="{BD020462-D8A0-4C66-88D4-8D6D7B23C419}" type="presParOf" srcId="{D0ACC95D-9D59-439E-8BFA-B69B1D6F69F3}" destId="{136FF318-7D57-46E2-AB1B-0C03D4C184D7}" srcOrd="4" destOrd="0" presId="urn:microsoft.com/office/officeart/2005/8/layout/arrow2"/>
    <dgm:cxn modelId="{79D6B7EF-165E-4FCA-9BB2-3EFD93BA1E13}" type="presParOf" srcId="{D0ACC95D-9D59-439E-8BFA-B69B1D6F69F3}" destId="{4AEB7EF8-2B33-4E87-A7B9-29D95E95286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DC757-D8E0-4AF9-8392-4AFF4A52BD9A}" type="doc">
      <dgm:prSet loTypeId="urn:microsoft.com/office/officeart/2005/8/layout/default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0DAE7EC-B298-4243-8404-A7871E30CF0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>
              <a:solidFill>
                <a:srgbClr val="29A9E3"/>
              </a:solidFill>
            </a:rPr>
            <a:t>ПРЕИМУЩЕСТВА</a:t>
          </a:r>
        </a:p>
      </dgm:t>
    </dgm:pt>
    <dgm:pt modelId="{3AB49114-E924-4DCA-B3B3-8543B6D3E854}" type="sibTrans" cxnId="{96C08D71-C2B5-4FE6-86C0-C6F331A8F63C}">
      <dgm:prSet/>
      <dgm:spPr/>
      <dgm:t>
        <a:bodyPr/>
        <a:lstStyle/>
        <a:p>
          <a:endParaRPr lang="ru-RU" sz="1400"/>
        </a:p>
      </dgm:t>
    </dgm:pt>
    <dgm:pt modelId="{5CCDF8BD-94C6-426C-8B17-46F08A917AA5}" type="parTrans" cxnId="{96C08D71-C2B5-4FE6-86C0-C6F331A8F63C}">
      <dgm:prSet/>
      <dgm:spPr/>
      <dgm:t>
        <a:bodyPr/>
        <a:lstStyle/>
        <a:p>
          <a:endParaRPr lang="ru-RU" sz="1400"/>
        </a:p>
      </dgm:t>
    </dgm:pt>
    <dgm:pt modelId="{9F117C6D-FACF-4892-BFFC-B079D855617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solidFill>
                <a:srgbClr val="2E2E2E"/>
              </a:solidFill>
            </a:rPr>
            <a:t>возможность проведения его, как для обучающихся младших классов, так и для старшеклассников</a:t>
          </a:r>
        </a:p>
      </dgm:t>
    </dgm:pt>
    <dgm:pt modelId="{17093874-29FF-443A-BC32-01401E59CB13}" type="sibTrans" cxnId="{02AF6745-CF82-4668-B8C6-B010E601B19D}">
      <dgm:prSet/>
      <dgm:spPr/>
      <dgm:t>
        <a:bodyPr/>
        <a:lstStyle/>
        <a:p>
          <a:endParaRPr lang="ru-RU"/>
        </a:p>
      </dgm:t>
    </dgm:pt>
    <dgm:pt modelId="{94C5245C-D395-46DB-957D-3782DC427BE1}" type="parTrans" cxnId="{02AF6745-CF82-4668-B8C6-B010E601B19D}">
      <dgm:prSet/>
      <dgm:spPr/>
      <dgm:t>
        <a:bodyPr/>
        <a:lstStyle/>
        <a:p>
          <a:endParaRPr lang="ru-RU"/>
        </a:p>
      </dgm:t>
    </dgm:pt>
    <dgm:pt modelId="{6CB04970-B3B6-4CFD-AAF8-0B19DC9A5B9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solidFill>
                <a:srgbClr val="2E2E2E"/>
              </a:solidFill>
            </a:rPr>
            <a:t>приобретение практических навыков в предметной области</a:t>
          </a:r>
        </a:p>
      </dgm:t>
    </dgm:pt>
    <dgm:pt modelId="{A125C8D0-44FC-40EC-B976-75625A8F75B6}" type="sibTrans" cxnId="{4FC3693D-E3A2-425E-981F-F436F2DCB94A}">
      <dgm:prSet/>
      <dgm:spPr/>
      <dgm:t>
        <a:bodyPr/>
        <a:lstStyle/>
        <a:p>
          <a:endParaRPr lang="ru-RU"/>
        </a:p>
      </dgm:t>
    </dgm:pt>
    <dgm:pt modelId="{D3D7F8D0-BAD2-467F-93C1-F33F05AAAE66}" type="parTrans" cxnId="{4FC3693D-E3A2-425E-981F-F436F2DCB94A}">
      <dgm:prSet/>
      <dgm:spPr/>
      <dgm:t>
        <a:bodyPr/>
        <a:lstStyle/>
        <a:p>
          <a:endParaRPr lang="ru-RU"/>
        </a:p>
      </dgm:t>
    </dgm:pt>
    <dgm:pt modelId="{04949102-4288-4B32-B6D6-AC2ECC8D447A}" type="pres">
      <dgm:prSet presAssocID="{EC7DC757-D8E0-4AF9-8392-4AFF4A52BD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E1A397-9B4D-4816-A5BD-665F00B0DD1C}" type="pres">
      <dgm:prSet presAssocID="{90DAE7EC-B298-4243-8404-A7871E30CF0B}" presName="node" presStyleLbl="node1" presStyleIdx="0" presStyleCnt="1" custScaleX="123522" custLinFactNeighborX="-18048" custLinFactNeighborY="-18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AF6745-CF82-4668-B8C6-B010E601B19D}" srcId="{90DAE7EC-B298-4243-8404-A7871E30CF0B}" destId="{9F117C6D-FACF-4892-BFFC-B079D855617B}" srcOrd="0" destOrd="0" parTransId="{94C5245C-D395-46DB-957D-3782DC427BE1}" sibTransId="{17093874-29FF-443A-BC32-01401E59CB13}"/>
    <dgm:cxn modelId="{96C08D71-C2B5-4FE6-86C0-C6F331A8F63C}" srcId="{EC7DC757-D8E0-4AF9-8392-4AFF4A52BD9A}" destId="{90DAE7EC-B298-4243-8404-A7871E30CF0B}" srcOrd="0" destOrd="0" parTransId="{5CCDF8BD-94C6-426C-8B17-46F08A917AA5}" sibTransId="{3AB49114-E924-4DCA-B3B3-8543B6D3E854}"/>
    <dgm:cxn modelId="{A1E88FD9-FE5F-4951-A894-432B703E5947}" type="presOf" srcId="{90DAE7EC-B298-4243-8404-A7871E30CF0B}" destId="{84E1A397-9B4D-4816-A5BD-665F00B0DD1C}" srcOrd="0" destOrd="0" presId="urn:microsoft.com/office/officeart/2005/8/layout/default#1"/>
    <dgm:cxn modelId="{C7BB8C41-8D99-4154-83BD-61BEBB15EB96}" type="presOf" srcId="{EC7DC757-D8E0-4AF9-8392-4AFF4A52BD9A}" destId="{04949102-4288-4B32-B6D6-AC2ECC8D447A}" srcOrd="0" destOrd="0" presId="urn:microsoft.com/office/officeart/2005/8/layout/default#1"/>
    <dgm:cxn modelId="{C988405C-9FE6-41E4-A706-5556C236F5F1}" type="presOf" srcId="{6CB04970-B3B6-4CFD-AAF8-0B19DC9A5B9E}" destId="{84E1A397-9B4D-4816-A5BD-665F00B0DD1C}" srcOrd="0" destOrd="2" presId="urn:microsoft.com/office/officeart/2005/8/layout/default#1"/>
    <dgm:cxn modelId="{95EF42D3-A491-4318-A7FF-0BDE6EC8644D}" type="presOf" srcId="{9F117C6D-FACF-4892-BFFC-B079D855617B}" destId="{84E1A397-9B4D-4816-A5BD-665F00B0DD1C}" srcOrd="0" destOrd="1" presId="urn:microsoft.com/office/officeart/2005/8/layout/default#1"/>
    <dgm:cxn modelId="{4FC3693D-E3A2-425E-981F-F436F2DCB94A}" srcId="{90DAE7EC-B298-4243-8404-A7871E30CF0B}" destId="{6CB04970-B3B6-4CFD-AAF8-0B19DC9A5B9E}" srcOrd="1" destOrd="0" parTransId="{D3D7F8D0-BAD2-467F-93C1-F33F05AAAE66}" sibTransId="{A125C8D0-44FC-40EC-B976-75625A8F75B6}"/>
    <dgm:cxn modelId="{2781FBD7-FC39-4A53-9537-6F3BA91240E2}" type="presParOf" srcId="{04949102-4288-4B32-B6D6-AC2ECC8D447A}" destId="{84E1A397-9B4D-4816-A5BD-665F00B0DD1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7DC757-D8E0-4AF9-8392-4AFF4A52BD9A}" type="doc">
      <dgm:prSet loTypeId="urn:microsoft.com/office/officeart/2005/8/layout/default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0DAE7EC-B298-4243-8404-A7871E30CF0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>
              <a:solidFill>
                <a:srgbClr val="29A9E3"/>
              </a:solidFill>
            </a:rPr>
            <a:t>ПРЕИМУЩЕСТВА</a:t>
          </a:r>
        </a:p>
      </dgm:t>
    </dgm:pt>
    <dgm:pt modelId="{3AB49114-E924-4DCA-B3B3-8543B6D3E854}" type="sibTrans" cxnId="{96C08D71-C2B5-4FE6-86C0-C6F331A8F63C}">
      <dgm:prSet/>
      <dgm:spPr/>
      <dgm:t>
        <a:bodyPr/>
        <a:lstStyle/>
        <a:p>
          <a:endParaRPr lang="ru-RU" sz="1400"/>
        </a:p>
      </dgm:t>
    </dgm:pt>
    <dgm:pt modelId="{5CCDF8BD-94C6-426C-8B17-46F08A917AA5}" type="parTrans" cxnId="{96C08D71-C2B5-4FE6-86C0-C6F331A8F63C}">
      <dgm:prSet/>
      <dgm:spPr/>
      <dgm:t>
        <a:bodyPr/>
        <a:lstStyle/>
        <a:p>
          <a:endParaRPr lang="ru-RU" sz="1400"/>
        </a:p>
      </dgm:t>
    </dgm:pt>
    <dgm:pt modelId="{9F117C6D-FACF-4892-BFFC-B079D855617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>
              <a:solidFill>
                <a:srgbClr val="2E2E2E"/>
              </a:solidFill>
            </a:rPr>
            <a:t>Подготовка учащихся к практикуму в реальных условиях.</a:t>
          </a:r>
          <a:endParaRPr lang="ru-RU" sz="1400" dirty="0">
            <a:solidFill>
              <a:srgbClr val="2E2E2E"/>
            </a:solidFill>
          </a:endParaRPr>
        </a:p>
      </dgm:t>
    </dgm:pt>
    <dgm:pt modelId="{17093874-29FF-443A-BC32-01401E59CB13}" type="sibTrans" cxnId="{02AF6745-CF82-4668-B8C6-B010E601B19D}">
      <dgm:prSet/>
      <dgm:spPr/>
      <dgm:t>
        <a:bodyPr/>
        <a:lstStyle/>
        <a:p>
          <a:endParaRPr lang="ru-RU"/>
        </a:p>
      </dgm:t>
    </dgm:pt>
    <dgm:pt modelId="{94C5245C-D395-46DB-957D-3782DC427BE1}" type="parTrans" cxnId="{02AF6745-CF82-4668-B8C6-B010E601B19D}">
      <dgm:prSet/>
      <dgm:spPr/>
      <dgm:t>
        <a:bodyPr/>
        <a:lstStyle/>
        <a:p>
          <a:endParaRPr lang="ru-RU"/>
        </a:p>
      </dgm:t>
    </dgm:pt>
    <dgm:pt modelId="{CE131C4B-181F-4001-838B-994E20931A56}">
      <dgm:prSet custT="1"/>
      <dgm:spPr/>
      <dgm:t>
        <a:bodyPr/>
        <a:lstStyle/>
        <a:p>
          <a:r>
            <a:rPr lang="ru-RU" sz="1400" dirty="0">
              <a:solidFill>
                <a:srgbClr val="2E2E2E"/>
              </a:solidFill>
            </a:rPr>
            <a:t>Отработка основных навыков работы с оборудованием.</a:t>
          </a:r>
        </a:p>
      </dgm:t>
    </dgm:pt>
    <dgm:pt modelId="{CEB72521-A94F-49F5-8FB1-DB00F094B824}" type="parTrans" cxnId="{3489DB76-4923-42DC-9ABB-38CACA402DE0}">
      <dgm:prSet/>
      <dgm:spPr/>
      <dgm:t>
        <a:bodyPr/>
        <a:lstStyle/>
        <a:p>
          <a:endParaRPr lang="ru-RU"/>
        </a:p>
      </dgm:t>
    </dgm:pt>
    <dgm:pt modelId="{929AC8BF-1FB9-446F-93BB-1226DEB3A26A}" type="sibTrans" cxnId="{3489DB76-4923-42DC-9ABB-38CACA402DE0}">
      <dgm:prSet/>
      <dgm:spPr/>
      <dgm:t>
        <a:bodyPr/>
        <a:lstStyle/>
        <a:p>
          <a:endParaRPr lang="ru-RU"/>
        </a:p>
      </dgm:t>
    </dgm:pt>
    <dgm:pt modelId="{B2D7598B-D6A3-4C2B-8646-30F1A0A3A712}">
      <dgm:prSet custT="1"/>
      <dgm:spPr/>
      <dgm:t>
        <a:bodyPr/>
        <a:lstStyle/>
        <a:p>
          <a:r>
            <a:rPr lang="ru-RU" sz="1400" dirty="0">
              <a:solidFill>
                <a:srgbClr val="2E2E2E"/>
              </a:solidFill>
            </a:rPr>
            <a:t>Обучение выполнению требований техники безопасности в безопасных условиях виртуальной лаборатории.</a:t>
          </a:r>
        </a:p>
      </dgm:t>
    </dgm:pt>
    <dgm:pt modelId="{C2A9A504-5CBB-45E1-B09D-1462023F5E1F}" type="parTrans" cxnId="{DFF45482-9DC9-42E0-B219-766C38B83016}">
      <dgm:prSet/>
      <dgm:spPr/>
      <dgm:t>
        <a:bodyPr/>
        <a:lstStyle/>
        <a:p>
          <a:endParaRPr lang="ru-RU"/>
        </a:p>
      </dgm:t>
    </dgm:pt>
    <dgm:pt modelId="{72B23C27-F0DB-4F7F-BF20-ECF34934892C}" type="sibTrans" cxnId="{DFF45482-9DC9-42E0-B219-766C38B83016}">
      <dgm:prSet/>
      <dgm:spPr/>
      <dgm:t>
        <a:bodyPr/>
        <a:lstStyle/>
        <a:p>
          <a:endParaRPr lang="ru-RU"/>
        </a:p>
      </dgm:t>
    </dgm:pt>
    <dgm:pt modelId="{D8160F9B-359D-4B8C-83AA-7CD29424A35B}">
      <dgm:prSet custT="1"/>
      <dgm:spPr/>
      <dgm:t>
        <a:bodyPr/>
        <a:lstStyle/>
        <a:p>
          <a:r>
            <a:rPr lang="ru-RU" sz="1400" dirty="0">
              <a:solidFill>
                <a:srgbClr val="2E2E2E"/>
              </a:solidFill>
            </a:rPr>
            <a:t>Проведение экспериментов, недоступных в школьной лаборатории из-за вредности веществ и продуктов реакции или недостаточного оснащения реактивами и оборудованием.</a:t>
          </a:r>
        </a:p>
      </dgm:t>
    </dgm:pt>
    <dgm:pt modelId="{0733C6A4-7744-45E5-8EBD-FF1BE1FF9050}" type="parTrans" cxnId="{76EE3A08-3DAE-406B-908D-1D3C16E8170E}">
      <dgm:prSet/>
      <dgm:spPr/>
      <dgm:t>
        <a:bodyPr/>
        <a:lstStyle/>
        <a:p>
          <a:endParaRPr lang="ru-RU"/>
        </a:p>
      </dgm:t>
    </dgm:pt>
    <dgm:pt modelId="{8E107046-8A21-4FB7-978B-AA88AB1B1515}" type="sibTrans" cxnId="{76EE3A08-3DAE-406B-908D-1D3C16E8170E}">
      <dgm:prSet/>
      <dgm:spPr/>
      <dgm:t>
        <a:bodyPr/>
        <a:lstStyle/>
        <a:p>
          <a:endParaRPr lang="ru-RU"/>
        </a:p>
      </dgm:t>
    </dgm:pt>
    <dgm:pt modelId="{DF63246F-D0BB-48E5-B196-6123732EBC16}">
      <dgm:prSet custT="1"/>
      <dgm:spPr/>
      <dgm:t>
        <a:bodyPr/>
        <a:lstStyle/>
        <a:p>
          <a:r>
            <a:rPr lang="ru-RU" sz="1400" dirty="0">
              <a:solidFill>
                <a:srgbClr val="2E2E2E"/>
              </a:solidFill>
            </a:rPr>
            <a:t>Наглядность процессов и объектов, показывающих механизмы реакций и динамику технологических процессов производств. </a:t>
          </a:r>
        </a:p>
      </dgm:t>
    </dgm:pt>
    <dgm:pt modelId="{F853EC8C-C8FB-430A-BAC5-9A68C438DCD0}" type="parTrans" cxnId="{25BDA706-FBD7-413E-900C-FF702B1667DB}">
      <dgm:prSet/>
      <dgm:spPr/>
      <dgm:t>
        <a:bodyPr/>
        <a:lstStyle/>
        <a:p>
          <a:endParaRPr lang="ru-RU"/>
        </a:p>
      </dgm:t>
    </dgm:pt>
    <dgm:pt modelId="{E3FDFE90-173A-4BAA-A927-CE4534C4E1C7}" type="sibTrans" cxnId="{25BDA706-FBD7-413E-900C-FF702B1667DB}">
      <dgm:prSet/>
      <dgm:spPr/>
      <dgm:t>
        <a:bodyPr/>
        <a:lstStyle/>
        <a:p>
          <a:endParaRPr lang="ru-RU"/>
        </a:p>
      </dgm:t>
    </dgm:pt>
    <dgm:pt modelId="{4419F933-D77C-4DB8-BA3E-F4707BDCB696}">
      <dgm:prSet custT="1"/>
      <dgm:spPr/>
      <dgm:t>
        <a:bodyPr/>
        <a:lstStyle/>
        <a:p>
          <a:r>
            <a:rPr lang="ru-RU" sz="1400" dirty="0">
              <a:solidFill>
                <a:srgbClr val="2E2E2E"/>
              </a:solidFill>
            </a:rPr>
            <a:t>Экономия учебного времени.</a:t>
          </a:r>
        </a:p>
      </dgm:t>
    </dgm:pt>
    <dgm:pt modelId="{F5AD25EC-E5C4-4FA1-93E5-4ACBF73D0941}" type="parTrans" cxnId="{6552B59A-17AD-423E-ACE6-AA965852B849}">
      <dgm:prSet/>
      <dgm:spPr/>
      <dgm:t>
        <a:bodyPr/>
        <a:lstStyle/>
        <a:p>
          <a:endParaRPr lang="ru-RU"/>
        </a:p>
      </dgm:t>
    </dgm:pt>
    <dgm:pt modelId="{DD7566F5-BB0C-4A3C-9637-87E57F8A1255}" type="sibTrans" cxnId="{6552B59A-17AD-423E-ACE6-AA965852B849}">
      <dgm:prSet/>
      <dgm:spPr/>
      <dgm:t>
        <a:bodyPr/>
        <a:lstStyle/>
        <a:p>
          <a:endParaRPr lang="ru-RU"/>
        </a:p>
      </dgm:t>
    </dgm:pt>
    <dgm:pt modelId="{B4A04718-BED6-47E0-8924-515BE16E1DF6}">
      <dgm:prSet custT="1"/>
      <dgm:spPr/>
      <dgm:t>
        <a:bodyPr/>
        <a:lstStyle/>
        <a:p>
          <a:r>
            <a:rPr lang="ru-RU" sz="1400" dirty="0">
              <a:solidFill>
                <a:srgbClr val="2E2E2E"/>
              </a:solidFill>
            </a:rPr>
            <a:t>Использование при дистанционном обучении</a:t>
          </a:r>
        </a:p>
      </dgm:t>
    </dgm:pt>
    <dgm:pt modelId="{3504F002-9BD9-43BF-9C83-6A284E83E643}" type="parTrans" cxnId="{F06B1305-A8EC-442D-BDCC-86E26B653CF2}">
      <dgm:prSet/>
      <dgm:spPr/>
      <dgm:t>
        <a:bodyPr/>
        <a:lstStyle/>
        <a:p>
          <a:endParaRPr lang="ru-RU"/>
        </a:p>
      </dgm:t>
    </dgm:pt>
    <dgm:pt modelId="{ED00892C-560F-4389-85AE-22E67CCDFAE7}" type="sibTrans" cxnId="{F06B1305-A8EC-442D-BDCC-86E26B653CF2}">
      <dgm:prSet/>
      <dgm:spPr/>
      <dgm:t>
        <a:bodyPr/>
        <a:lstStyle/>
        <a:p>
          <a:endParaRPr lang="ru-RU"/>
        </a:p>
      </dgm:t>
    </dgm:pt>
    <dgm:pt modelId="{EAE7BEE1-32B4-4629-AF32-B389632C8E49}">
      <dgm:prSet custT="1"/>
      <dgm:spPr/>
      <dgm:t>
        <a:bodyPr/>
        <a:lstStyle/>
        <a:p>
          <a:endParaRPr lang="ru-RU" sz="1400" dirty="0">
            <a:solidFill>
              <a:srgbClr val="2E2E2E"/>
            </a:solidFill>
          </a:endParaRPr>
        </a:p>
      </dgm:t>
    </dgm:pt>
    <dgm:pt modelId="{0C51323B-31DC-48CA-9C07-F517927224D7}" type="parTrans" cxnId="{C8196CBA-7CC5-4AC3-A5B9-CCE863E1C935}">
      <dgm:prSet/>
      <dgm:spPr/>
      <dgm:t>
        <a:bodyPr/>
        <a:lstStyle/>
        <a:p>
          <a:endParaRPr lang="ru-RU"/>
        </a:p>
      </dgm:t>
    </dgm:pt>
    <dgm:pt modelId="{938D1E7D-29D6-42FF-B2EE-49328445452F}" type="sibTrans" cxnId="{C8196CBA-7CC5-4AC3-A5B9-CCE863E1C935}">
      <dgm:prSet/>
      <dgm:spPr/>
      <dgm:t>
        <a:bodyPr/>
        <a:lstStyle/>
        <a:p>
          <a:endParaRPr lang="ru-RU"/>
        </a:p>
      </dgm:t>
    </dgm:pt>
    <dgm:pt modelId="{04949102-4288-4B32-B6D6-AC2ECC8D447A}" type="pres">
      <dgm:prSet presAssocID="{EC7DC757-D8E0-4AF9-8392-4AFF4A52BD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E1A397-9B4D-4816-A5BD-665F00B0DD1C}" type="pres">
      <dgm:prSet presAssocID="{90DAE7EC-B298-4243-8404-A7871E30CF0B}" presName="node" presStyleLbl="node1" presStyleIdx="0" presStyleCnt="1" custScaleX="123522" custScaleY="316416" custLinFactNeighborX="-3570" custLinFactNeighborY="-92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B8C41-8D99-4154-83BD-61BEBB15EB96}" type="presOf" srcId="{EC7DC757-D8E0-4AF9-8392-4AFF4A52BD9A}" destId="{04949102-4288-4B32-B6D6-AC2ECC8D447A}" srcOrd="0" destOrd="0" presId="urn:microsoft.com/office/officeart/2005/8/layout/default#1"/>
    <dgm:cxn modelId="{5A16421E-E00B-437C-BC19-3FF5B71AB80B}" type="presOf" srcId="{B4A04718-BED6-47E0-8924-515BE16E1DF6}" destId="{84E1A397-9B4D-4816-A5BD-665F00B0DD1C}" srcOrd="0" destOrd="7" presId="urn:microsoft.com/office/officeart/2005/8/layout/default#1"/>
    <dgm:cxn modelId="{3489DB76-4923-42DC-9ABB-38CACA402DE0}" srcId="{90DAE7EC-B298-4243-8404-A7871E30CF0B}" destId="{CE131C4B-181F-4001-838B-994E20931A56}" srcOrd="1" destOrd="0" parTransId="{CEB72521-A94F-49F5-8FB1-DB00F094B824}" sibTransId="{929AC8BF-1FB9-446F-93BB-1226DEB3A26A}"/>
    <dgm:cxn modelId="{6552B59A-17AD-423E-ACE6-AA965852B849}" srcId="{90DAE7EC-B298-4243-8404-A7871E30CF0B}" destId="{4419F933-D77C-4DB8-BA3E-F4707BDCB696}" srcOrd="5" destOrd="0" parTransId="{F5AD25EC-E5C4-4FA1-93E5-4ACBF73D0941}" sibTransId="{DD7566F5-BB0C-4A3C-9637-87E57F8A1255}"/>
    <dgm:cxn modelId="{F06B1305-A8EC-442D-BDCC-86E26B653CF2}" srcId="{90DAE7EC-B298-4243-8404-A7871E30CF0B}" destId="{B4A04718-BED6-47E0-8924-515BE16E1DF6}" srcOrd="6" destOrd="0" parTransId="{3504F002-9BD9-43BF-9C83-6A284E83E643}" sibTransId="{ED00892C-560F-4389-85AE-22E67CCDFAE7}"/>
    <dgm:cxn modelId="{18B67468-B52C-4A17-B2D9-DB3CBCE4D940}" type="presOf" srcId="{EAE7BEE1-32B4-4629-AF32-B389632C8E49}" destId="{84E1A397-9B4D-4816-A5BD-665F00B0DD1C}" srcOrd="0" destOrd="8" presId="urn:microsoft.com/office/officeart/2005/8/layout/default#1"/>
    <dgm:cxn modelId="{EC86EB89-5367-4212-8E52-FA3E952488A4}" type="presOf" srcId="{DF63246F-D0BB-48E5-B196-6123732EBC16}" destId="{84E1A397-9B4D-4816-A5BD-665F00B0DD1C}" srcOrd="0" destOrd="5" presId="urn:microsoft.com/office/officeart/2005/8/layout/default#1"/>
    <dgm:cxn modelId="{96C08D71-C2B5-4FE6-86C0-C6F331A8F63C}" srcId="{EC7DC757-D8E0-4AF9-8392-4AFF4A52BD9A}" destId="{90DAE7EC-B298-4243-8404-A7871E30CF0B}" srcOrd="0" destOrd="0" parTransId="{5CCDF8BD-94C6-426C-8B17-46F08A917AA5}" sibTransId="{3AB49114-E924-4DCA-B3B3-8543B6D3E854}"/>
    <dgm:cxn modelId="{C8196CBA-7CC5-4AC3-A5B9-CCE863E1C935}" srcId="{90DAE7EC-B298-4243-8404-A7871E30CF0B}" destId="{EAE7BEE1-32B4-4629-AF32-B389632C8E49}" srcOrd="7" destOrd="0" parTransId="{0C51323B-31DC-48CA-9C07-F517927224D7}" sibTransId="{938D1E7D-29D6-42FF-B2EE-49328445452F}"/>
    <dgm:cxn modelId="{35BCED1B-1FBF-440C-985E-69C9E9F40C91}" type="presOf" srcId="{B2D7598B-D6A3-4C2B-8646-30F1A0A3A712}" destId="{84E1A397-9B4D-4816-A5BD-665F00B0DD1C}" srcOrd="0" destOrd="3" presId="urn:microsoft.com/office/officeart/2005/8/layout/default#1"/>
    <dgm:cxn modelId="{95EF42D3-A491-4318-A7FF-0BDE6EC8644D}" type="presOf" srcId="{9F117C6D-FACF-4892-BFFC-B079D855617B}" destId="{84E1A397-9B4D-4816-A5BD-665F00B0DD1C}" srcOrd="0" destOrd="1" presId="urn:microsoft.com/office/officeart/2005/8/layout/default#1"/>
    <dgm:cxn modelId="{25BDA706-FBD7-413E-900C-FF702B1667DB}" srcId="{90DAE7EC-B298-4243-8404-A7871E30CF0B}" destId="{DF63246F-D0BB-48E5-B196-6123732EBC16}" srcOrd="4" destOrd="0" parTransId="{F853EC8C-C8FB-430A-BAC5-9A68C438DCD0}" sibTransId="{E3FDFE90-173A-4BAA-A927-CE4534C4E1C7}"/>
    <dgm:cxn modelId="{626134AF-9B8E-483F-8176-572F5566336C}" type="presOf" srcId="{CE131C4B-181F-4001-838B-994E20931A56}" destId="{84E1A397-9B4D-4816-A5BD-665F00B0DD1C}" srcOrd="0" destOrd="2" presId="urn:microsoft.com/office/officeart/2005/8/layout/default#1"/>
    <dgm:cxn modelId="{02AF6745-CF82-4668-B8C6-B010E601B19D}" srcId="{90DAE7EC-B298-4243-8404-A7871E30CF0B}" destId="{9F117C6D-FACF-4892-BFFC-B079D855617B}" srcOrd="0" destOrd="0" parTransId="{94C5245C-D395-46DB-957D-3782DC427BE1}" sibTransId="{17093874-29FF-443A-BC32-01401E59CB13}"/>
    <dgm:cxn modelId="{DFF45482-9DC9-42E0-B219-766C38B83016}" srcId="{90DAE7EC-B298-4243-8404-A7871E30CF0B}" destId="{B2D7598B-D6A3-4C2B-8646-30F1A0A3A712}" srcOrd="2" destOrd="0" parTransId="{C2A9A504-5CBB-45E1-B09D-1462023F5E1F}" sibTransId="{72B23C27-F0DB-4F7F-BF20-ECF34934892C}"/>
    <dgm:cxn modelId="{F26B5C89-23F3-4416-9C29-4E4E2915ACCE}" type="presOf" srcId="{4419F933-D77C-4DB8-BA3E-F4707BDCB696}" destId="{84E1A397-9B4D-4816-A5BD-665F00B0DD1C}" srcOrd="0" destOrd="6" presId="urn:microsoft.com/office/officeart/2005/8/layout/default#1"/>
    <dgm:cxn modelId="{A1E88FD9-FE5F-4951-A894-432B703E5947}" type="presOf" srcId="{90DAE7EC-B298-4243-8404-A7871E30CF0B}" destId="{84E1A397-9B4D-4816-A5BD-665F00B0DD1C}" srcOrd="0" destOrd="0" presId="urn:microsoft.com/office/officeart/2005/8/layout/default#1"/>
    <dgm:cxn modelId="{1945548B-E37E-4FE4-AB9D-E1F284C2DC0B}" type="presOf" srcId="{D8160F9B-359D-4B8C-83AA-7CD29424A35B}" destId="{84E1A397-9B4D-4816-A5BD-665F00B0DD1C}" srcOrd="0" destOrd="4" presId="urn:microsoft.com/office/officeart/2005/8/layout/default#1"/>
    <dgm:cxn modelId="{76EE3A08-3DAE-406B-908D-1D3C16E8170E}" srcId="{90DAE7EC-B298-4243-8404-A7871E30CF0B}" destId="{D8160F9B-359D-4B8C-83AA-7CD29424A35B}" srcOrd="3" destOrd="0" parTransId="{0733C6A4-7744-45E5-8EBD-FF1BE1FF9050}" sibTransId="{8E107046-8A21-4FB7-978B-AA88AB1B1515}"/>
    <dgm:cxn modelId="{2781FBD7-FC39-4A53-9537-6F3BA91240E2}" type="presParOf" srcId="{04949102-4288-4B32-B6D6-AC2ECC8D447A}" destId="{84E1A397-9B4D-4816-A5BD-665F00B0DD1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49963-892A-4CEC-976F-287B4468098C}">
      <dsp:nvSpPr>
        <dsp:cNvPr id="0" name=""/>
        <dsp:cNvSpPr/>
      </dsp:nvSpPr>
      <dsp:spPr>
        <a:xfrm>
          <a:off x="38326" y="0"/>
          <a:ext cx="3916680" cy="2447925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40000"/>
            <a:lumOff val="6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942B9-D617-4079-BA9A-F95ECD75396D}">
      <dsp:nvSpPr>
        <dsp:cNvPr id="0" name=""/>
        <dsp:cNvSpPr/>
      </dsp:nvSpPr>
      <dsp:spPr>
        <a:xfrm>
          <a:off x="535745" y="1689557"/>
          <a:ext cx="101833" cy="101833"/>
        </a:xfrm>
        <a:prstGeom prst="ellipse">
          <a:avLst/>
        </a:prstGeom>
        <a:solidFill>
          <a:srgbClr val="29A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A5DB3-87F3-42B8-BEFE-87ED3F8E5249}">
      <dsp:nvSpPr>
        <dsp:cNvPr id="0" name=""/>
        <dsp:cNvSpPr/>
      </dsp:nvSpPr>
      <dsp:spPr>
        <a:xfrm>
          <a:off x="382785" y="1801814"/>
          <a:ext cx="1538410" cy="321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96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2E2E2E"/>
              </a:solidFill>
            </a:rPr>
            <a:t>12% услышанного </a:t>
          </a:r>
        </a:p>
      </dsp:txBody>
      <dsp:txXfrm>
        <a:off x="382785" y="1801814"/>
        <a:ext cx="1538410" cy="321543"/>
      </dsp:txXfrm>
    </dsp:sp>
    <dsp:sp modelId="{697E7693-A5DF-4C21-AFF4-17CC614B3F2A}">
      <dsp:nvSpPr>
        <dsp:cNvPr id="0" name=""/>
        <dsp:cNvSpPr/>
      </dsp:nvSpPr>
      <dsp:spPr>
        <a:xfrm>
          <a:off x="1434623" y="1024211"/>
          <a:ext cx="184083" cy="184083"/>
        </a:xfrm>
        <a:prstGeom prst="ellipse">
          <a:avLst/>
        </a:prstGeom>
        <a:solidFill>
          <a:srgbClr val="29A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AE64D-E3C3-4744-A9D3-5C3AD8D36EE6}">
      <dsp:nvSpPr>
        <dsp:cNvPr id="0" name=""/>
        <dsp:cNvSpPr/>
      </dsp:nvSpPr>
      <dsp:spPr>
        <a:xfrm>
          <a:off x="886245" y="1318268"/>
          <a:ext cx="1518264" cy="360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4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2E2E2E"/>
              </a:solidFill>
            </a:rPr>
            <a:t>25% увиденного</a:t>
          </a:r>
        </a:p>
      </dsp:txBody>
      <dsp:txXfrm>
        <a:off x="886245" y="1318268"/>
        <a:ext cx="1518264" cy="360989"/>
      </dsp:txXfrm>
    </dsp:sp>
    <dsp:sp modelId="{136FF318-7D57-46E2-AB1B-0C03D4C184D7}">
      <dsp:nvSpPr>
        <dsp:cNvPr id="0" name=""/>
        <dsp:cNvSpPr/>
      </dsp:nvSpPr>
      <dsp:spPr>
        <a:xfrm>
          <a:off x="2515626" y="619325"/>
          <a:ext cx="254584" cy="254584"/>
        </a:xfrm>
        <a:prstGeom prst="ellipse">
          <a:avLst/>
        </a:prstGeom>
        <a:solidFill>
          <a:srgbClr val="29A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B7EF8-2B33-4E87-A7B9-29D95E952866}">
      <dsp:nvSpPr>
        <dsp:cNvPr id="0" name=""/>
        <dsp:cNvSpPr/>
      </dsp:nvSpPr>
      <dsp:spPr>
        <a:xfrm>
          <a:off x="1810099" y="874478"/>
          <a:ext cx="1806695" cy="527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9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2E2E2E"/>
              </a:solidFill>
            </a:rPr>
            <a:t>65% аудиовизуальное восприятие</a:t>
          </a:r>
        </a:p>
      </dsp:txBody>
      <dsp:txXfrm>
        <a:off x="1810099" y="874478"/>
        <a:ext cx="1806695" cy="527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1A397-9B4D-4816-A5BD-665F00B0DD1C}">
      <dsp:nvSpPr>
        <dsp:cNvPr id="0" name=""/>
        <dsp:cNvSpPr/>
      </dsp:nvSpPr>
      <dsp:spPr>
        <a:xfrm>
          <a:off x="0" y="0"/>
          <a:ext cx="3070752" cy="149159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29A9E3"/>
              </a:solidFill>
            </a:rPr>
            <a:t>ПРЕИМУЩЕСТВА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2E2E2E"/>
              </a:solidFill>
            </a:rPr>
            <a:t>возможность проведения его, как для обучающихся младших классов, так и для старшеклассников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2E2E2E"/>
              </a:solidFill>
            </a:rPr>
            <a:t>приобретение практических навыков в предметной области</a:t>
          </a:r>
        </a:p>
      </dsp:txBody>
      <dsp:txXfrm>
        <a:off x="0" y="0"/>
        <a:ext cx="3070752" cy="1491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1A397-9B4D-4816-A5BD-665F00B0DD1C}">
      <dsp:nvSpPr>
        <dsp:cNvPr id="0" name=""/>
        <dsp:cNvSpPr/>
      </dsp:nvSpPr>
      <dsp:spPr>
        <a:xfrm>
          <a:off x="0" y="0"/>
          <a:ext cx="3070752" cy="471965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29A9E3"/>
              </a:solidFill>
            </a:rPr>
            <a:t>ПРЕИМУЩЕСТВА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>
              <a:solidFill>
                <a:srgbClr val="2E2E2E"/>
              </a:solidFill>
            </a:rPr>
            <a:t>Подготовка учащихся к практикуму в реальных условиях.</a:t>
          </a:r>
          <a:endParaRPr lang="ru-RU" sz="1400" kern="1200" dirty="0">
            <a:solidFill>
              <a:srgbClr val="2E2E2E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2E2E2E"/>
              </a:solidFill>
            </a:rPr>
            <a:t>Отработка основных навыков работы с оборудованием.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2E2E2E"/>
              </a:solidFill>
            </a:rPr>
            <a:t>Обучение выполнению требований техники безопасности в безопасных условиях виртуальной лаборатории.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2E2E2E"/>
              </a:solidFill>
            </a:rPr>
            <a:t>Проведение экспериментов, недоступных в школьной лаборатории из-за вредности веществ и продуктов реакции или недостаточного оснащения реактивами и оборудованием.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2E2E2E"/>
              </a:solidFill>
            </a:rPr>
            <a:t>Наглядность процессов и объектов, показывающих механизмы реакций и динамику технологических процессов производств.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2E2E2E"/>
              </a:solidFill>
            </a:rPr>
            <a:t>Экономия учебного времени.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2E2E2E"/>
              </a:solidFill>
            </a:rPr>
            <a:t>Использование при дистанционном обучении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2E2E2E"/>
            </a:solidFill>
          </a:endParaRPr>
        </a:p>
      </dsp:txBody>
      <dsp:txXfrm>
        <a:off x="0" y="0"/>
        <a:ext cx="3070752" cy="4719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6D87B-B6C5-43B0-947E-1AF9C39E202A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C610B-4DEB-41A7-9210-383A4710B2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4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47A6B-2ED6-49F5-9CC1-A1E5BC87BD9E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B26CE-A937-4BC8-A533-0EBC7B910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8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0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61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26CE-A937-4BC8-A533-0EBC7B9104C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0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528" y="2564904"/>
            <a:ext cx="84201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528" y="4034928"/>
            <a:ext cx="8420100" cy="16038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grpSp>
        <p:nvGrpSpPr>
          <p:cNvPr id="9" name="Группа 8"/>
          <p:cNvGrpSpPr/>
          <p:nvPr userDrawn="1"/>
        </p:nvGrpSpPr>
        <p:grpSpPr>
          <a:xfrm rot="16200000">
            <a:off x="4803313" y="3209096"/>
            <a:ext cx="404663" cy="6893145"/>
            <a:chOff x="-3168487" y="512676"/>
            <a:chExt cx="1151247" cy="324036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3132856" y="512676"/>
              <a:ext cx="1115616" cy="3240360"/>
            </a:xfrm>
            <a:prstGeom prst="roundRect">
              <a:avLst/>
            </a:prstGeom>
            <a:solidFill>
              <a:srgbClr val="29A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3168487" y="512676"/>
              <a:ext cx="936104" cy="3240360"/>
            </a:xfrm>
            <a:prstGeom prst="rect">
              <a:avLst/>
            </a:prstGeom>
            <a:solidFill>
              <a:srgbClr val="29A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63231" y="476672"/>
            <a:ext cx="2302693" cy="1752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0C0D-2015-4C49-A21F-BB27E9FCCD50}" type="datetime1">
              <a:rPr lang="ru-RU" smtClean="0"/>
              <a:pPr/>
              <a:t>18.07.2019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0C0D-2015-4C49-A21F-BB27E9FCCD50}" type="datetime1">
              <a:rPr lang="ru-RU" smtClean="0"/>
              <a:pPr/>
              <a:t>18.07.2019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20552" y="1124745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144035" y="1124744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44034" y="3356993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20551" y="3356993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367517" y="1124746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591000" y="1124745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590999" y="3356994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367516" y="3356994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564235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0DA5-EE53-484A-897A-0B6453532D06}" type="datetime1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9D21-88BF-477C-BEFD-EC21A2C4BB61}" type="datetime1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E779-350B-4B50-8578-B1D4D5D73501}" type="datetime1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F8D3-B88E-42CB-ADAD-8030D5A208CA}" type="datetime1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90BF43A-ADF4-474C-A6C7-D13F30B47E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003300"/>
            <a:ext cx="3211621" cy="5537200"/>
          </a:xfrm>
          <a:custGeom>
            <a:avLst/>
            <a:gdLst>
              <a:gd name="connsiteX0" fmla="*/ 1184164 w 3952764"/>
              <a:gd name="connsiteY0" fmla="*/ 0 h 5537200"/>
              <a:gd name="connsiteX1" fmla="*/ 3952764 w 3952764"/>
              <a:gd name="connsiteY1" fmla="*/ 2768600 h 5537200"/>
              <a:gd name="connsiteX2" fmla="*/ 1184164 w 3952764"/>
              <a:gd name="connsiteY2" fmla="*/ 5537200 h 5537200"/>
              <a:gd name="connsiteX3" fmla="*/ 106500 w 3952764"/>
              <a:gd name="connsiteY3" fmla="*/ 5319630 h 5537200"/>
              <a:gd name="connsiteX4" fmla="*/ 0 w 3952764"/>
              <a:gd name="connsiteY4" fmla="*/ 5268326 h 5537200"/>
              <a:gd name="connsiteX5" fmla="*/ 0 w 3952764"/>
              <a:gd name="connsiteY5" fmla="*/ 268874 h 5537200"/>
              <a:gd name="connsiteX6" fmla="*/ 106500 w 3952764"/>
              <a:gd name="connsiteY6" fmla="*/ 217570 h 5537200"/>
              <a:gd name="connsiteX7" fmla="*/ 1184164 w 3952764"/>
              <a:gd name="connsiteY7" fmla="*/ 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764" h="5537200">
                <a:moveTo>
                  <a:pt x="1184164" y="0"/>
                </a:moveTo>
                <a:cubicBezTo>
                  <a:pt x="2713220" y="0"/>
                  <a:pt x="3952764" y="1239544"/>
                  <a:pt x="3952764" y="2768600"/>
                </a:cubicBezTo>
                <a:cubicBezTo>
                  <a:pt x="3952764" y="4297656"/>
                  <a:pt x="2713220" y="5537200"/>
                  <a:pt x="1184164" y="5537200"/>
                </a:cubicBezTo>
                <a:cubicBezTo>
                  <a:pt x="801900" y="5537200"/>
                  <a:pt x="437731" y="5459729"/>
                  <a:pt x="106500" y="5319630"/>
                </a:cubicBezTo>
                <a:lnTo>
                  <a:pt x="0" y="5268326"/>
                </a:lnTo>
                <a:lnTo>
                  <a:pt x="0" y="268874"/>
                </a:lnTo>
                <a:lnTo>
                  <a:pt x="106500" y="217570"/>
                </a:lnTo>
                <a:cubicBezTo>
                  <a:pt x="437731" y="77472"/>
                  <a:pt x="801900" y="0"/>
                  <a:pt x="118416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8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 rot="10800000">
            <a:off x="9129464" y="6291337"/>
            <a:ext cx="776536" cy="495156"/>
            <a:chOff x="-3168487" y="512676"/>
            <a:chExt cx="1151247" cy="3240360"/>
          </a:xfrm>
          <a:solidFill>
            <a:schemeClr val="bg1">
              <a:lumMod val="95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3132856" y="512676"/>
              <a:ext cx="1115616" cy="32403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-3168487" y="512676"/>
              <a:ext cx="936104" cy="3240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268760"/>
            <a:ext cx="8915400" cy="50875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46D9-38D8-45AA-85B8-842B7492DF2B}" type="datetime1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 rot="5400000">
            <a:off x="4357683" y="-1610531"/>
            <a:ext cx="1151247" cy="4349177"/>
            <a:chOff x="-3168487" y="512676"/>
            <a:chExt cx="1151247" cy="324036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3132856" y="512676"/>
              <a:ext cx="1115616" cy="3240360"/>
            </a:xfrm>
            <a:prstGeom prst="roundRect">
              <a:avLst/>
            </a:prstGeom>
            <a:solidFill>
              <a:srgbClr val="29A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3168487" y="512676"/>
              <a:ext cx="936104" cy="3240360"/>
            </a:xfrm>
            <a:prstGeom prst="rect">
              <a:avLst/>
            </a:prstGeom>
            <a:solidFill>
              <a:srgbClr val="29A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58716" y="-42790"/>
            <a:ext cx="4349178" cy="1182471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ru-RU" sz="2000" b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dirty="0"/>
              <a:t>Альтернативный заголовок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 rot="10800000">
            <a:off x="9129464" y="6291337"/>
            <a:ext cx="776536" cy="495156"/>
            <a:chOff x="-3168487" y="512676"/>
            <a:chExt cx="1151247" cy="3240360"/>
          </a:xfrm>
          <a:solidFill>
            <a:schemeClr val="bg1">
              <a:lumMod val="95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3132856" y="512676"/>
              <a:ext cx="1115616" cy="32403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-3168487" y="512676"/>
              <a:ext cx="936104" cy="3240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46D9-38D8-45AA-85B8-842B7492DF2B}" type="datetime1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 rot="5400000">
            <a:off x="4357683" y="-1610531"/>
            <a:ext cx="1151247" cy="4349177"/>
            <a:chOff x="-3168487" y="512676"/>
            <a:chExt cx="1151247" cy="324036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3132856" y="512676"/>
              <a:ext cx="1115616" cy="3240360"/>
            </a:xfrm>
            <a:prstGeom prst="roundRect">
              <a:avLst/>
            </a:prstGeom>
            <a:solidFill>
              <a:srgbClr val="29A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3168487" y="512676"/>
              <a:ext cx="936104" cy="3240360"/>
            </a:xfrm>
            <a:prstGeom prst="rect">
              <a:avLst/>
            </a:prstGeom>
            <a:solidFill>
              <a:srgbClr val="29A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58716" y="-42790"/>
            <a:ext cx="4349178" cy="1182471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ru-RU" sz="2000" b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dirty="0"/>
              <a:t>Альтернативный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6463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680B-55A5-43BF-B00F-B233327B2CF1}" type="datetime1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052736"/>
            <a:ext cx="4356778" cy="1493827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7833320" y="0"/>
            <a:ext cx="1800200" cy="170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8915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DC16-E81D-4232-9A72-F5AD80C0B259}" type="datetime1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DC16-E81D-4232-9A72-F5AD80C0B259}" type="datetime1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5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18D8-1989-4123-A709-989CCC094F2F}" type="datetime1">
              <a:rPr lang="ru-RU" smtClean="0"/>
              <a:pPr/>
              <a:t>18.07.2019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0C54-9706-415F-A0D1-4BFDCCBF6A54}" type="datetime1">
              <a:rPr lang="ru-RU" smtClean="0"/>
              <a:pPr/>
              <a:t>18.07.2019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и_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0C54-9706-415F-A0D1-4BFDCCBF6A54}" type="datetime1">
              <a:rPr lang="ru-RU" smtClean="0"/>
              <a:pPr/>
              <a:t>18.07.2019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5531" y="1657522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39014" y="1657521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839013" y="3889770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15530" y="3889770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062496" y="1657523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285979" y="1657522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285978" y="3889771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062495" y="3889771"/>
            <a:ext cx="2059509" cy="2059509"/>
          </a:xfrm>
        </p:spPr>
        <p:txBody>
          <a:bodyPr>
            <a:normAutofit/>
          </a:bodyPr>
          <a:lstStyle/>
          <a:p>
            <a:pPr lvl="0"/>
            <a:endParaRPr lang="en-US" noProof="0"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9011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>
          <a:xfrm rot="10800000">
            <a:off x="9129464" y="6291337"/>
            <a:ext cx="776536" cy="495156"/>
            <a:chOff x="-3168487" y="512676"/>
            <a:chExt cx="1151247" cy="3240360"/>
          </a:xfrm>
          <a:solidFill>
            <a:schemeClr val="bg1">
              <a:lumMod val="95000"/>
            </a:schemeClr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3132856" y="512676"/>
              <a:ext cx="1115616" cy="32403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3168487" y="512676"/>
              <a:ext cx="936104" cy="3240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1C2D3-C25C-4A70-A19C-5EBA0555A0C7}" type="datetime1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43478" y="6356353"/>
            <a:ext cx="635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4E213-577E-4457-9019-A6AED57169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" y="258076"/>
            <a:ext cx="344487" cy="6463402"/>
            <a:chOff x="-3168487" y="512676"/>
            <a:chExt cx="1151247" cy="324036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3132856" y="512676"/>
              <a:ext cx="1115616" cy="3240360"/>
            </a:xfrm>
            <a:prstGeom prst="roundRect">
              <a:avLst/>
            </a:prstGeom>
            <a:solidFill>
              <a:srgbClr val="29A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3168487" y="512676"/>
              <a:ext cx="936104" cy="3240360"/>
            </a:xfrm>
            <a:prstGeom prst="rect">
              <a:avLst/>
            </a:prstGeom>
            <a:solidFill>
              <a:srgbClr val="29A9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10" y="274638"/>
            <a:ext cx="1442090" cy="1095378"/>
          </a:xfrm>
          <a:prstGeom prst="rect">
            <a:avLst/>
          </a:prstGeom>
          <a:solidFill>
            <a:schemeClr val="bg1">
              <a:alpha val="23000"/>
            </a:schemeClr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61" r:id="rId6"/>
    <p:sldLayoutId id="2147483653" r:id="rId7"/>
    <p:sldLayoutId id="2147483654" r:id="rId8"/>
    <p:sldLayoutId id="2147483663" r:id="rId9"/>
    <p:sldLayoutId id="2147483655" r:id="rId10"/>
    <p:sldLayoutId id="2147483660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hf hdr="0" ftr="0" dt="0"/>
  <p:txStyles>
    <p:titleStyle>
      <a:lvl1pPr algn="l" defTabSz="914395" rtl="0" eaLnBrk="1" latinLnBrk="0" hangingPunct="1">
        <a:spcBef>
          <a:spcPct val="0"/>
        </a:spcBef>
        <a:buNone/>
        <a:defRPr sz="2800" kern="1200">
          <a:solidFill>
            <a:srgbClr val="29A9E3"/>
          </a:solidFill>
          <a:latin typeface="+mn-lt"/>
          <a:ea typeface="+mj-ea"/>
          <a:cs typeface="+mj-cs"/>
        </a:defRPr>
      </a:lvl1pPr>
    </p:titleStyle>
    <p:bodyStyle>
      <a:lvl1pPr marL="285750" indent="-285750" algn="l" defTabSz="914395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8" indent="-285750" algn="l" defTabSz="914395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45" indent="-285750" algn="l" defTabSz="914395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42" indent="-171450" algn="l" defTabSz="914395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39" indent="-171450" algn="l" defTabSz="914395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04528" y="2564904"/>
            <a:ext cx="8640960" cy="3384376"/>
          </a:xfrm>
        </p:spPr>
        <p:txBody>
          <a:bodyPr>
            <a:noAutofit/>
          </a:bodyPr>
          <a:lstStyle/>
          <a:p>
            <a:r>
              <a:rPr lang="ru-RU" sz="2800" i="1" dirty="0"/>
              <a:t>«Актуальные аспекты и ключевые ориентиры преподавания учебных предметов в школах с использованием возможностей цифровой образовательной среды, включая создание учебных материалов для общеобразовательных предметов в образовательных организациях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78601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2661480" y="1403321"/>
            <a:ext cx="24989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8A54FB6-C9B5-4937-8C27-B582FCFF41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r="9401"/>
          <a:stretch/>
        </p:blipFill>
        <p:spPr>
          <a:xfrm>
            <a:off x="-17837" y="1765713"/>
            <a:ext cx="3211621" cy="4243146"/>
          </a:xfrm>
        </p:spPr>
      </p:pic>
      <p:sp>
        <p:nvSpPr>
          <p:cNvPr id="190" name="Arc 189">
            <a:extLst>
              <a:ext uri="{FF2B5EF4-FFF2-40B4-BE49-F238E27FC236}">
                <a16:creationId xmlns:a16="http://schemas.microsoft.com/office/drawing/2014/main" id="{6B8DF9E5-C9F8-4807-AEC0-FF964F4F0FD5}"/>
              </a:ext>
            </a:extLst>
          </p:cNvPr>
          <p:cNvSpPr/>
          <p:nvPr/>
        </p:nvSpPr>
        <p:spPr>
          <a:xfrm rot="8969045">
            <a:off x="-1413660" y="561200"/>
            <a:ext cx="5116151" cy="6296800"/>
          </a:xfrm>
          <a:prstGeom prst="arc">
            <a:avLst>
              <a:gd name="adj1" fmla="val 8609559"/>
              <a:gd name="adj2" fmla="val 15660902"/>
            </a:avLst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1B27591-AE34-46A6-BE7C-193102D1A525}"/>
              </a:ext>
            </a:extLst>
          </p:cNvPr>
          <p:cNvSpPr/>
          <p:nvPr/>
        </p:nvSpPr>
        <p:spPr>
          <a:xfrm>
            <a:off x="3263217" y="5238104"/>
            <a:ext cx="6142444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1600" dirty="0">
                <a:solidFill>
                  <a:srgbClr val="2E2E2E"/>
                </a:solidFill>
              </a:rPr>
              <a:t>Социальные сети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734934A-0CA4-4191-92FF-55233FDFE26C}"/>
              </a:ext>
            </a:extLst>
          </p:cNvPr>
          <p:cNvSpPr/>
          <p:nvPr/>
        </p:nvSpPr>
        <p:spPr>
          <a:xfrm>
            <a:off x="3685458" y="4006035"/>
            <a:ext cx="5714924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1600" dirty="0" err="1">
                <a:solidFill>
                  <a:srgbClr val="2E2E2E"/>
                </a:solidFill>
              </a:rPr>
              <a:t>ЯКласс</a:t>
            </a:r>
            <a:endParaRPr lang="ru-RU" sz="1600" dirty="0">
              <a:solidFill>
                <a:srgbClr val="2E2E2E"/>
              </a:solidFill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BFA24EC9-7E4C-44EF-AE96-5E73026FE58B}"/>
              </a:ext>
            </a:extLst>
          </p:cNvPr>
          <p:cNvSpPr/>
          <p:nvPr/>
        </p:nvSpPr>
        <p:spPr>
          <a:xfrm>
            <a:off x="3532087" y="2785532"/>
            <a:ext cx="586829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1600" dirty="0">
                <a:solidFill>
                  <a:srgbClr val="2E2E2E"/>
                </a:solidFill>
              </a:rPr>
              <a:t>«Московская электронная школа» (МЭШ)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31FC86EF-0A2B-4AA2-AA70-67BB0E7679DA}"/>
              </a:ext>
            </a:extLst>
          </p:cNvPr>
          <p:cNvSpPr/>
          <p:nvPr/>
        </p:nvSpPr>
        <p:spPr>
          <a:xfrm>
            <a:off x="3224808" y="1592872"/>
            <a:ext cx="6197488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1600" dirty="0">
                <a:solidFill>
                  <a:srgbClr val="2E2E2E"/>
                </a:solidFill>
              </a:rPr>
              <a:t>«Российская электронная школа»</a:t>
            </a: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8C5A7AF4-837D-4413-A163-4D138B85488B}"/>
              </a:ext>
            </a:extLst>
          </p:cNvPr>
          <p:cNvSpPr/>
          <p:nvPr/>
        </p:nvSpPr>
        <p:spPr>
          <a:xfrm>
            <a:off x="2936776" y="5238104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58EE40D0-0F5D-4D9F-89D7-C7A9D9A5FCE7}"/>
              </a:ext>
            </a:extLst>
          </p:cNvPr>
          <p:cNvSpPr/>
          <p:nvPr/>
        </p:nvSpPr>
        <p:spPr>
          <a:xfrm>
            <a:off x="2720752" y="1553465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F7787D25-F86B-4C7D-863E-598A61206730}"/>
              </a:ext>
            </a:extLst>
          </p:cNvPr>
          <p:cNvSpPr/>
          <p:nvPr/>
        </p:nvSpPr>
        <p:spPr>
          <a:xfrm>
            <a:off x="3224808" y="2797098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060B1DF4-0871-4F8E-A83A-C7F02DF3CBCA}"/>
              </a:ext>
            </a:extLst>
          </p:cNvPr>
          <p:cNvSpPr/>
          <p:nvPr/>
        </p:nvSpPr>
        <p:spPr>
          <a:xfrm>
            <a:off x="3368824" y="4017601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D882C94D-7EFE-4513-A4C9-C00E9C74E317}"/>
              </a:ext>
            </a:extLst>
          </p:cNvPr>
          <p:cNvSpPr/>
          <p:nvPr/>
        </p:nvSpPr>
        <p:spPr>
          <a:xfrm>
            <a:off x="-17838" y="1751475"/>
            <a:ext cx="3220718" cy="4271749"/>
          </a:xfrm>
          <a:custGeom>
            <a:avLst/>
            <a:gdLst>
              <a:gd name="connsiteX0" fmla="*/ 1184164 w 3838575"/>
              <a:gd name="connsiteY0" fmla="*/ 0 h 5308822"/>
              <a:gd name="connsiteX1" fmla="*/ 3838575 w 3838575"/>
              <a:gd name="connsiteY1" fmla="*/ 2654411 h 5308822"/>
              <a:gd name="connsiteX2" fmla="*/ 1184164 w 3838575"/>
              <a:gd name="connsiteY2" fmla="*/ 5308822 h 5308822"/>
              <a:gd name="connsiteX3" fmla="*/ 150947 w 3838575"/>
              <a:gd name="connsiteY3" fmla="*/ 5100225 h 5308822"/>
              <a:gd name="connsiteX4" fmla="*/ 0 w 3838575"/>
              <a:gd name="connsiteY4" fmla="*/ 5027510 h 5308822"/>
              <a:gd name="connsiteX5" fmla="*/ 0 w 3838575"/>
              <a:gd name="connsiteY5" fmla="*/ 281312 h 5308822"/>
              <a:gd name="connsiteX6" fmla="*/ 150947 w 3838575"/>
              <a:gd name="connsiteY6" fmla="*/ 208597 h 5308822"/>
              <a:gd name="connsiteX7" fmla="*/ 1184164 w 3838575"/>
              <a:gd name="connsiteY7" fmla="*/ 0 h 530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8575" h="5308822">
                <a:moveTo>
                  <a:pt x="1184164" y="0"/>
                </a:moveTo>
                <a:cubicBezTo>
                  <a:pt x="2650155" y="0"/>
                  <a:pt x="3838575" y="1188420"/>
                  <a:pt x="3838575" y="2654411"/>
                </a:cubicBezTo>
                <a:cubicBezTo>
                  <a:pt x="3838575" y="4120402"/>
                  <a:pt x="2650155" y="5308822"/>
                  <a:pt x="1184164" y="5308822"/>
                </a:cubicBezTo>
                <a:cubicBezTo>
                  <a:pt x="817666" y="5308822"/>
                  <a:pt x="468517" y="5234546"/>
                  <a:pt x="150947" y="5100225"/>
                </a:cubicBezTo>
                <a:lnTo>
                  <a:pt x="0" y="5027510"/>
                </a:lnTo>
                <a:lnTo>
                  <a:pt x="0" y="281312"/>
                </a:lnTo>
                <a:lnTo>
                  <a:pt x="150947" y="208597"/>
                </a:lnTo>
                <a:cubicBezTo>
                  <a:pt x="468517" y="74276"/>
                  <a:pt x="817666" y="0"/>
                  <a:pt x="118416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D687EA-6723-4D58-8669-1B082DF93A95}"/>
              </a:ext>
            </a:extLst>
          </p:cNvPr>
          <p:cNvGrpSpPr/>
          <p:nvPr/>
        </p:nvGrpSpPr>
        <p:grpSpPr>
          <a:xfrm>
            <a:off x="8985447" y="1441549"/>
            <a:ext cx="270471" cy="999194"/>
            <a:chOff x="10434637" y="1441549"/>
            <a:chExt cx="957263" cy="999194"/>
          </a:xfrm>
          <a:solidFill>
            <a:srgbClr val="29A9E3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DE1344-CB4D-4B72-B609-2291A8A42836}"/>
                </a:ext>
              </a:extLst>
            </p:cNvPr>
            <p:cNvSpPr/>
            <p:nvPr/>
          </p:nvSpPr>
          <p:spPr>
            <a:xfrm>
              <a:off x="10487025" y="1441549"/>
              <a:ext cx="904875" cy="99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8D35528E-79F5-419F-8AB9-40F2918E9780}"/>
                </a:ext>
              </a:extLst>
            </p:cNvPr>
            <p:cNvSpPr/>
            <p:nvPr/>
          </p:nvSpPr>
          <p:spPr>
            <a:xfrm flipH="1">
              <a:off x="10434637" y="1441549"/>
              <a:ext cx="52384" cy="1119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ight Triangle 239">
              <a:extLst>
                <a:ext uri="{FF2B5EF4-FFF2-40B4-BE49-F238E27FC236}">
                  <a16:creationId xmlns:a16="http://schemas.microsoft.com/office/drawing/2014/main" id="{C0E648F2-D61D-418A-BF82-95B935E86B0E}"/>
                </a:ext>
              </a:extLst>
            </p:cNvPr>
            <p:cNvSpPr/>
            <p:nvPr/>
          </p:nvSpPr>
          <p:spPr>
            <a:xfrm flipH="1" flipV="1">
              <a:off x="10434637" y="2328827"/>
              <a:ext cx="52384" cy="1119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3274009-B533-43EE-B185-4D01AB33DC8B}"/>
              </a:ext>
            </a:extLst>
          </p:cNvPr>
          <p:cNvGrpSpPr/>
          <p:nvPr/>
        </p:nvGrpSpPr>
        <p:grpSpPr>
          <a:xfrm>
            <a:off x="8985447" y="2673617"/>
            <a:ext cx="270472" cy="999194"/>
            <a:chOff x="10434637" y="1441549"/>
            <a:chExt cx="957263" cy="999194"/>
          </a:xfrm>
          <a:solidFill>
            <a:srgbClr val="29A9E3"/>
          </a:solidFill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A3E2B268-A8F8-4F28-9E4A-960102C64888}"/>
                </a:ext>
              </a:extLst>
            </p:cNvPr>
            <p:cNvSpPr/>
            <p:nvPr/>
          </p:nvSpPr>
          <p:spPr>
            <a:xfrm>
              <a:off x="10487025" y="1441549"/>
              <a:ext cx="904875" cy="99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ight Triangle 242">
              <a:extLst>
                <a:ext uri="{FF2B5EF4-FFF2-40B4-BE49-F238E27FC236}">
                  <a16:creationId xmlns:a16="http://schemas.microsoft.com/office/drawing/2014/main" id="{80C96E8D-DE44-4651-8563-DEA7CCADD85C}"/>
                </a:ext>
              </a:extLst>
            </p:cNvPr>
            <p:cNvSpPr/>
            <p:nvPr/>
          </p:nvSpPr>
          <p:spPr>
            <a:xfrm flipH="1">
              <a:off x="10434637" y="1441549"/>
              <a:ext cx="52384" cy="1119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ight Triangle 243">
              <a:extLst>
                <a:ext uri="{FF2B5EF4-FFF2-40B4-BE49-F238E27FC236}">
                  <a16:creationId xmlns:a16="http://schemas.microsoft.com/office/drawing/2014/main" id="{CE043757-2135-41AA-8EDA-7D57EEE3FCB9}"/>
                </a:ext>
              </a:extLst>
            </p:cNvPr>
            <p:cNvSpPr/>
            <p:nvPr/>
          </p:nvSpPr>
          <p:spPr>
            <a:xfrm flipH="1" flipV="1">
              <a:off x="10434637" y="2328827"/>
              <a:ext cx="52384" cy="1119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A8AE1DE-934F-4508-A6CC-5FDF9EB9AA28}"/>
              </a:ext>
            </a:extLst>
          </p:cNvPr>
          <p:cNvGrpSpPr/>
          <p:nvPr/>
        </p:nvGrpSpPr>
        <p:grpSpPr>
          <a:xfrm>
            <a:off x="8985447" y="3894120"/>
            <a:ext cx="270472" cy="999194"/>
            <a:chOff x="10434637" y="1441549"/>
            <a:chExt cx="957263" cy="999194"/>
          </a:xfrm>
          <a:solidFill>
            <a:srgbClr val="29A9E3"/>
          </a:solidFill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C95B33AD-0735-422D-91C5-51513A6C2BEA}"/>
                </a:ext>
              </a:extLst>
            </p:cNvPr>
            <p:cNvSpPr/>
            <p:nvPr/>
          </p:nvSpPr>
          <p:spPr>
            <a:xfrm>
              <a:off x="10487025" y="1441549"/>
              <a:ext cx="904875" cy="99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ight Triangle 246">
              <a:extLst>
                <a:ext uri="{FF2B5EF4-FFF2-40B4-BE49-F238E27FC236}">
                  <a16:creationId xmlns:a16="http://schemas.microsoft.com/office/drawing/2014/main" id="{531A32FC-9CFA-47BA-B1ED-7EEDC0917835}"/>
                </a:ext>
              </a:extLst>
            </p:cNvPr>
            <p:cNvSpPr/>
            <p:nvPr/>
          </p:nvSpPr>
          <p:spPr>
            <a:xfrm flipH="1">
              <a:off x="10434637" y="1441549"/>
              <a:ext cx="52384" cy="1119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ight Triangle 247">
              <a:extLst>
                <a:ext uri="{FF2B5EF4-FFF2-40B4-BE49-F238E27FC236}">
                  <a16:creationId xmlns:a16="http://schemas.microsoft.com/office/drawing/2014/main" id="{C283A62F-B689-44BF-8B85-5ACD07E9B4B8}"/>
                </a:ext>
              </a:extLst>
            </p:cNvPr>
            <p:cNvSpPr/>
            <p:nvPr/>
          </p:nvSpPr>
          <p:spPr>
            <a:xfrm flipH="1" flipV="1">
              <a:off x="10434637" y="2328827"/>
              <a:ext cx="52384" cy="1119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251801E0-C19D-445E-94C3-4C0450C7BA50}"/>
              </a:ext>
            </a:extLst>
          </p:cNvPr>
          <p:cNvGrpSpPr/>
          <p:nvPr/>
        </p:nvGrpSpPr>
        <p:grpSpPr>
          <a:xfrm>
            <a:off x="8985447" y="5114623"/>
            <a:ext cx="270472" cy="999194"/>
            <a:chOff x="10434637" y="1441549"/>
            <a:chExt cx="957263" cy="999194"/>
          </a:xfrm>
          <a:solidFill>
            <a:srgbClr val="29A9E3"/>
          </a:solidFill>
        </p:grpSpPr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7DB8B3CC-1A7A-4D99-8B98-D408FCF155EE}"/>
                </a:ext>
              </a:extLst>
            </p:cNvPr>
            <p:cNvSpPr/>
            <p:nvPr/>
          </p:nvSpPr>
          <p:spPr>
            <a:xfrm>
              <a:off x="10487025" y="1441549"/>
              <a:ext cx="904875" cy="99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ight Triangle 250">
              <a:extLst>
                <a:ext uri="{FF2B5EF4-FFF2-40B4-BE49-F238E27FC236}">
                  <a16:creationId xmlns:a16="http://schemas.microsoft.com/office/drawing/2014/main" id="{CF6F97D2-4D76-419C-BD9E-F01BEABE18F9}"/>
                </a:ext>
              </a:extLst>
            </p:cNvPr>
            <p:cNvSpPr/>
            <p:nvPr/>
          </p:nvSpPr>
          <p:spPr>
            <a:xfrm flipH="1">
              <a:off x="10434637" y="1441549"/>
              <a:ext cx="52384" cy="1119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ight Triangle 251">
              <a:extLst>
                <a:ext uri="{FF2B5EF4-FFF2-40B4-BE49-F238E27FC236}">
                  <a16:creationId xmlns:a16="http://schemas.microsoft.com/office/drawing/2014/main" id="{E837B95C-3D4B-4055-913F-EA5E01DFFAC6}"/>
                </a:ext>
              </a:extLst>
            </p:cNvPr>
            <p:cNvSpPr/>
            <p:nvPr/>
          </p:nvSpPr>
          <p:spPr>
            <a:xfrm flipH="1" flipV="1">
              <a:off x="10434637" y="2328827"/>
              <a:ext cx="52384" cy="1119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46778" y="58205"/>
            <a:ext cx="7726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29A9E3"/>
                </a:solidFill>
                <a:ea typeface="+mj-ea"/>
                <a:cs typeface="+mj-cs"/>
              </a:rPr>
              <a:t>Массовые открытые онлайн курсы, цифровые образовательные ресурсы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074222"/>
            <a:ext cx="8788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9A9E3"/>
                </a:solidFill>
              </a:rPr>
              <a:t>МООС (англ. </a:t>
            </a:r>
            <a:r>
              <a:rPr lang="en-US" sz="1600" dirty="0">
                <a:solidFill>
                  <a:srgbClr val="29A9E3"/>
                </a:solidFill>
              </a:rPr>
              <a:t>massive open online course) – </a:t>
            </a:r>
            <a:r>
              <a:rPr lang="ru-RU" sz="1600" dirty="0">
                <a:solidFill>
                  <a:srgbClr val="29A9E3"/>
                </a:solidFill>
              </a:rPr>
              <a:t>массовый открытый онлайн курс (МООК)</a:t>
            </a:r>
          </a:p>
        </p:txBody>
      </p:sp>
      <p:sp>
        <p:nvSpPr>
          <p:cNvPr id="76" name="Freeform 1671">
            <a:extLst>
              <a:ext uri="{FF2B5EF4-FFF2-40B4-BE49-F238E27FC236}">
                <a16:creationId xmlns:a16="http://schemas.microsoft.com/office/drawing/2014/main" id="{52A66F6B-C43F-4822-B75E-B8B1F022A8F3}"/>
              </a:ext>
            </a:extLst>
          </p:cNvPr>
          <p:cNvSpPr>
            <a:spLocks noEditPoints="1"/>
          </p:cNvSpPr>
          <p:nvPr/>
        </p:nvSpPr>
        <p:spPr bwMode="auto">
          <a:xfrm>
            <a:off x="2903888" y="1743054"/>
            <a:ext cx="345504" cy="370801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29A9E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" name="Freeform 1671">
            <a:extLst>
              <a:ext uri="{FF2B5EF4-FFF2-40B4-BE49-F238E27FC236}">
                <a16:creationId xmlns:a16="http://schemas.microsoft.com/office/drawing/2014/main" id="{52A66F6B-C43F-4822-B75E-B8B1F022A8F3}"/>
              </a:ext>
            </a:extLst>
          </p:cNvPr>
          <p:cNvSpPr>
            <a:spLocks noEditPoints="1"/>
          </p:cNvSpPr>
          <p:nvPr/>
        </p:nvSpPr>
        <p:spPr bwMode="auto">
          <a:xfrm>
            <a:off x="3424264" y="3006795"/>
            <a:ext cx="345504" cy="370801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29A9E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8" name="Freeform 1671">
            <a:extLst>
              <a:ext uri="{FF2B5EF4-FFF2-40B4-BE49-F238E27FC236}">
                <a16:creationId xmlns:a16="http://schemas.microsoft.com/office/drawing/2014/main" id="{52A66F6B-C43F-4822-B75E-B8B1F022A8F3}"/>
              </a:ext>
            </a:extLst>
          </p:cNvPr>
          <p:cNvSpPr>
            <a:spLocks noEditPoints="1"/>
          </p:cNvSpPr>
          <p:nvPr/>
        </p:nvSpPr>
        <p:spPr bwMode="auto">
          <a:xfrm>
            <a:off x="3581967" y="4213845"/>
            <a:ext cx="345504" cy="370801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29A9E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Freeform 1671">
            <a:extLst>
              <a:ext uri="{FF2B5EF4-FFF2-40B4-BE49-F238E27FC236}">
                <a16:creationId xmlns:a16="http://schemas.microsoft.com/office/drawing/2014/main" id="{52A66F6B-C43F-4822-B75E-B8B1F022A8F3}"/>
              </a:ext>
            </a:extLst>
          </p:cNvPr>
          <p:cNvSpPr>
            <a:spLocks noEditPoints="1"/>
          </p:cNvSpPr>
          <p:nvPr/>
        </p:nvSpPr>
        <p:spPr bwMode="auto">
          <a:xfrm>
            <a:off x="3121735" y="5422225"/>
            <a:ext cx="345504" cy="370801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29A9E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05661" y="642631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BE4E213-577E-4457-9019-A6AED571696C}" type="slidenum">
              <a:rPr lang="ru-RU" sz="120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9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8" t="-16205" b="1"/>
          <a:stretch/>
        </p:blipFill>
        <p:spPr>
          <a:xfrm>
            <a:off x="312387" y="429188"/>
            <a:ext cx="9566366" cy="5976664"/>
          </a:xfrm>
          <a:prstGeom prst="parallelogram">
            <a:avLst/>
          </a:prstGeom>
        </p:spPr>
      </p:pic>
      <p:sp>
        <p:nvSpPr>
          <p:cNvPr id="6" name="Parallelogram 6"/>
          <p:cNvSpPr/>
          <p:nvPr/>
        </p:nvSpPr>
        <p:spPr>
          <a:xfrm>
            <a:off x="312387" y="1233183"/>
            <a:ext cx="9393141" cy="5172669"/>
          </a:xfrm>
          <a:prstGeom prst="parallelogram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96" y="32210"/>
            <a:ext cx="8915400" cy="1143000"/>
          </a:xfrm>
        </p:spPr>
        <p:txBody>
          <a:bodyPr>
            <a:noAutofit/>
          </a:bodyPr>
          <a:lstStyle/>
          <a:p>
            <a:r>
              <a:rPr lang="ru-RU" sz="2400" i="1" dirty="0"/>
              <a:t>Преимущества использования возможностей цифровой образовательной среды в преподавании учебных </a:t>
            </a:r>
            <a:br>
              <a:rPr lang="ru-RU" sz="2400" i="1" dirty="0"/>
            </a:br>
            <a:r>
              <a:rPr lang="ru-RU" sz="2400" i="1" dirty="0"/>
              <a:t>предметов в школах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2481" y="1412776"/>
            <a:ext cx="316835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9A9E3"/>
                </a:solidFill>
              </a:rPr>
              <a:t>Преимущества для дистанционного обучения: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56856" y="1412776"/>
            <a:ext cx="5400600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2E2E2E"/>
                </a:solidFill>
              </a:rPr>
              <a:t>предоставление полноценного образования для детей с ОВЗ;</a:t>
            </a:r>
          </a:p>
          <a:p>
            <a:pPr marL="285750" indent="-285750">
              <a:lnSpc>
                <a:spcPct val="125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2E2E2E"/>
                </a:solidFill>
              </a:rPr>
              <a:t>содействие развитию программ для одаренных детей;</a:t>
            </a:r>
          </a:p>
          <a:p>
            <a:pPr marL="285750" indent="-285750">
              <a:lnSpc>
                <a:spcPct val="125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2E2E2E"/>
                </a:solidFill>
              </a:rPr>
              <a:t>обеспечение доступности образовательных ресурсов;</a:t>
            </a:r>
          </a:p>
          <a:p>
            <a:pPr marL="285750" indent="-285750">
              <a:lnSpc>
                <a:spcPct val="125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2E2E2E"/>
                </a:solidFill>
              </a:rPr>
              <a:t>организация образовательного процесса для сельских жителей и удаленных регионов, где есть проблемы с кадрами;</a:t>
            </a:r>
          </a:p>
          <a:p>
            <a:pPr marL="285750" indent="-285750">
              <a:lnSpc>
                <a:spcPct val="125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2E2E2E"/>
                </a:solidFill>
              </a:rPr>
              <a:t>обеспечение образовательного процесса во время карантина, болезни др.;</a:t>
            </a:r>
          </a:p>
          <a:p>
            <a:pPr marL="285750" indent="-285750">
              <a:lnSpc>
                <a:spcPct val="125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2E2E2E"/>
                </a:solidFill>
              </a:rPr>
              <a:t>создание условий для профориентации обучающихся старших классов;</a:t>
            </a:r>
          </a:p>
          <a:p>
            <a:pPr marL="285750" indent="-285750">
              <a:lnSpc>
                <a:spcPct val="125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2E2E2E"/>
                </a:solidFill>
              </a:rPr>
              <a:t>внедрение электронных журналов и дневников</a:t>
            </a:r>
          </a:p>
        </p:txBody>
      </p:sp>
    </p:spTree>
    <p:extLst>
      <p:ext uri="{BB962C8B-B14F-4D97-AF65-F5344CB8AC3E}">
        <p14:creationId xmlns:p14="http://schemas.microsoft.com/office/powerpoint/2010/main" val="102034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-16205" b="1"/>
          <a:stretch/>
        </p:blipFill>
        <p:spPr>
          <a:xfrm>
            <a:off x="339634" y="476672"/>
            <a:ext cx="9566366" cy="5976664"/>
          </a:xfrm>
          <a:prstGeom prst="parallelogram">
            <a:avLst/>
          </a:prstGeom>
        </p:spPr>
      </p:pic>
      <p:sp>
        <p:nvSpPr>
          <p:cNvPr id="6" name="Parallelogram 6"/>
          <p:cNvSpPr/>
          <p:nvPr/>
        </p:nvSpPr>
        <p:spPr>
          <a:xfrm>
            <a:off x="339634" y="1196752"/>
            <a:ext cx="9566367" cy="5488295"/>
          </a:xfrm>
          <a:prstGeom prst="parallelogram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96" y="32210"/>
            <a:ext cx="8915400" cy="1143000"/>
          </a:xfrm>
        </p:spPr>
        <p:txBody>
          <a:bodyPr>
            <a:noAutofit/>
          </a:bodyPr>
          <a:lstStyle/>
          <a:p>
            <a:r>
              <a:rPr lang="ru-RU" sz="2400" i="1" dirty="0"/>
              <a:t>Преимущества использования возможностей цифровой образовательной среды в преподавании учебных </a:t>
            </a:r>
            <a:br>
              <a:rPr lang="ru-RU" sz="2400" i="1" dirty="0"/>
            </a:br>
            <a:r>
              <a:rPr lang="ru-RU" sz="2400" i="1" dirty="0"/>
              <a:t>предметов в школах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472" y="1412776"/>
            <a:ext cx="302433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9A9E3"/>
                </a:solidFill>
              </a:rPr>
              <a:t>Преимущества для процесса преподавания: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56856" y="1412776"/>
            <a:ext cx="540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2E2E2E"/>
                </a:solidFill>
              </a:rPr>
              <a:t>интеллектуальное и эмоциональное вовлечение обучающихся в образовательный процесс;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2E2E2E"/>
                </a:solidFill>
              </a:rPr>
              <a:t>внедрение игровых, проектных, соревновательных и коллективных методик с использованием современных технологий;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2E2E2E"/>
                </a:solidFill>
              </a:rPr>
              <a:t>возможность индивидуального подхода при подборе учебных материалов для обучающихся, включая «отстающих», обучающихся с особыми образовательными потребностями и школьников с высокими образовательными </a:t>
            </a:r>
            <a:r>
              <a:rPr lang="ru-RU" dirty="0" smtClean="0">
                <a:solidFill>
                  <a:srgbClr val="2E2E2E"/>
                </a:solidFill>
              </a:rPr>
              <a:t>способностями;</a:t>
            </a:r>
            <a:endParaRPr lang="ru-RU" dirty="0">
              <a:solidFill>
                <a:srgbClr val="2E2E2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2E2E2E"/>
                </a:solidFill>
              </a:rPr>
              <a:t>устранение перегрузки учителей рутинными задачами, высвобождение их времени для творческой и воспитательной работы;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2E2E2E"/>
                </a:solidFill>
              </a:rPr>
              <a:t>преодоление ограниченности доступных в школьном обучении образовательных ресурсов;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2E2E2E"/>
                </a:solidFill>
              </a:rPr>
              <a:t>приобретение учащимися современных и качественных знаний, умений и навыков</a:t>
            </a:r>
          </a:p>
        </p:txBody>
      </p:sp>
    </p:spTree>
    <p:extLst>
      <p:ext uri="{BB962C8B-B14F-4D97-AF65-F5344CB8AC3E}">
        <p14:creationId xmlns:p14="http://schemas.microsoft.com/office/powerpoint/2010/main" val="79785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6">
            <a:extLst>
              <a:ext uri="{FF2B5EF4-FFF2-40B4-BE49-F238E27FC236}">
                <a16:creationId xmlns:a16="http://schemas.microsoft.com/office/drawing/2014/main" id="{64B0FAD6-5427-46CC-BC19-BBB289E780D5}"/>
              </a:ext>
            </a:extLst>
          </p:cNvPr>
          <p:cNvSpPr/>
          <p:nvPr/>
        </p:nvSpPr>
        <p:spPr>
          <a:xfrm>
            <a:off x="344488" y="5517232"/>
            <a:ext cx="9558254" cy="936104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314347" y="2871743"/>
            <a:ext cx="1872000" cy="1800000"/>
          </a:xfrm>
          <a:custGeom>
            <a:avLst/>
            <a:gdLst>
              <a:gd name="T0" fmla="*/ 828 w 1081"/>
              <a:gd name="T1" fmla="*/ 1081 h 1081"/>
              <a:gd name="T2" fmla="*/ 828 w 1081"/>
              <a:gd name="T3" fmla="*/ 355 h 1081"/>
              <a:gd name="T4" fmla="*/ 828 w 1081"/>
              <a:gd name="T5" fmla="*/ 355 h 1081"/>
              <a:gd name="T6" fmla="*/ 828 w 1081"/>
              <a:gd name="T7" fmla="*/ 354 h 1081"/>
              <a:gd name="T8" fmla="*/ 828 w 1081"/>
              <a:gd name="T9" fmla="*/ 347 h 1081"/>
              <a:gd name="T10" fmla="*/ 861 w 1081"/>
              <a:gd name="T11" fmla="*/ 258 h 1081"/>
              <a:gd name="T12" fmla="*/ 946 w 1081"/>
              <a:gd name="T13" fmla="*/ 227 h 1081"/>
              <a:gd name="T14" fmla="*/ 945 w 1081"/>
              <a:gd name="T15" fmla="*/ 227 h 1081"/>
              <a:gd name="T16" fmla="*/ 1081 w 1081"/>
              <a:gd name="T17" fmla="*/ 227 h 1081"/>
              <a:gd name="T18" fmla="*/ 1081 w 1081"/>
              <a:gd name="T19" fmla="*/ 0 h 1081"/>
              <a:gd name="T20" fmla="*/ 853 w 1081"/>
              <a:gd name="T21" fmla="*/ 0 h 1081"/>
              <a:gd name="T22" fmla="*/ 853 w 1081"/>
              <a:gd name="T23" fmla="*/ 135 h 1081"/>
              <a:gd name="T24" fmla="*/ 822 w 1081"/>
              <a:gd name="T25" fmla="*/ 220 h 1081"/>
              <a:gd name="T26" fmla="*/ 735 w 1081"/>
              <a:gd name="T27" fmla="*/ 253 h 1081"/>
              <a:gd name="T28" fmla="*/ 726 w 1081"/>
              <a:gd name="T29" fmla="*/ 253 h 1081"/>
              <a:gd name="T30" fmla="*/ 0 w 1081"/>
              <a:gd name="T31" fmla="*/ 253 h 1081"/>
              <a:gd name="T32" fmla="*/ 0 w 1081"/>
              <a:gd name="T33" fmla="*/ 1081 h 1081"/>
              <a:gd name="T34" fmla="*/ 828 w 1081"/>
              <a:gd name="T35" fmla="*/ 1081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1" h="1081">
                <a:moveTo>
                  <a:pt x="828" y="1081"/>
                </a:moveTo>
                <a:cubicBezTo>
                  <a:pt x="828" y="355"/>
                  <a:pt x="828" y="355"/>
                  <a:pt x="828" y="355"/>
                </a:cubicBezTo>
                <a:cubicBezTo>
                  <a:pt x="828" y="355"/>
                  <a:pt x="828" y="355"/>
                  <a:pt x="828" y="355"/>
                </a:cubicBezTo>
                <a:cubicBezTo>
                  <a:pt x="828" y="355"/>
                  <a:pt x="828" y="355"/>
                  <a:pt x="828" y="354"/>
                </a:cubicBezTo>
                <a:cubicBezTo>
                  <a:pt x="828" y="347"/>
                  <a:pt x="828" y="347"/>
                  <a:pt x="828" y="347"/>
                </a:cubicBezTo>
                <a:cubicBezTo>
                  <a:pt x="828" y="329"/>
                  <a:pt x="832" y="285"/>
                  <a:pt x="861" y="258"/>
                </a:cubicBezTo>
                <a:cubicBezTo>
                  <a:pt x="894" y="227"/>
                  <a:pt x="946" y="227"/>
                  <a:pt x="946" y="227"/>
                </a:cubicBezTo>
                <a:cubicBezTo>
                  <a:pt x="945" y="227"/>
                  <a:pt x="945" y="227"/>
                  <a:pt x="945" y="227"/>
                </a:cubicBezTo>
                <a:cubicBezTo>
                  <a:pt x="1081" y="227"/>
                  <a:pt x="1081" y="227"/>
                  <a:pt x="1081" y="227"/>
                </a:cubicBezTo>
                <a:cubicBezTo>
                  <a:pt x="1081" y="0"/>
                  <a:pt x="1081" y="0"/>
                  <a:pt x="1081" y="0"/>
                </a:cubicBezTo>
                <a:cubicBezTo>
                  <a:pt x="853" y="0"/>
                  <a:pt x="853" y="0"/>
                  <a:pt x="853" y="0"/>
                </a:cubicBezTo>
                <a:cubicBezTo>
                  <a:pt x="853" y="135"/>
                  <a:pt x="853" y="135"/>
                  <a:pt x="853" y="135"/>
                </a:cubicBezTo>
                <a:cubicBezTo>
                  <a:pt x="853" y="135"/>
                  <a:pt x="853" y="186"/>
                  <a:pt x="822" y="220"/>
                </a:cubicBezTo>
                <a:cubicBezTo>
                  <a:pt x="797" y="248"/>
                  <a:pt x="754" y="252"/>
                  <a:pt x="735" y="253"/>
                </a:cubicBezTo>
                <a:cubicBezTo>
                  <a:pt x="726" y="253"/>
                  <a:pt x="726" y="253"/>
                  <a:pt x="726" y="253"/>
                </a:cubicBezTo>
                <a:cubicBezTo>
                  <a:pt x="0" y="253"/>
                  <a:pt x="0" y="253"/>
                  <a:pt x="0" y="253"/>
                </a:cubicBezTo>
                <a:cubicBezTo>
                  <a:pt x="0" y="1081"/>
                  <a:pt x="0" y="1081"/>
                  <a:pt x="0" y="1081"/>
                </a:cubicBezTo>
                <a:lnTo>
                  <a:pt x="828" y="108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7"/>
          <p:cNvSpPr>
            <a:spLocks/>
          </p:cNvSpPr>
          <p:nvPr/>
        </p:nvSpPr>
        <p:spPr bwMode="auto">
          <a:xfrm rot="10800000">
            <a:off x="6548009" y="3664476"/>
            <a:ext cx="1620000" cy="1620000"/>
          </a:xfrm>
          <a:custGeom>
            <a:avLst/>
            <a:gdLst>
              <a:gd name="T0" fmla="*/ 828 w 1081"/>
              <a:gd name="T1" fmla="*/ 0 h 1080"/>
              <a:gd name="T2" fmla="*/ 828 w 1081"/>
              <a:gd name="T3" fmla="*/ 725 h 1080"/>
              <a:gd name="T4" fmla="*/ 828 w 1081"/>
              <a:gd name="T5" fmla="*/ 725 h 1080"/>
              <a:gd name="T6" fmla="*/ 828 w 1081"/>
              <a:gd name="T7" fmla="*/ 726 h 1080"/>
              <a:gd name="T8" fmla="*/ 828 w 1081"/>
              <a:gd name="T9" fmla="*/ 733 h 1080"/>
              <a:gd name="T10" fmla="*/ 861 w 1081"/>
              <a:gd name="T11" fmla="*/ 822 h 1080"/>
              <a:gd name="T12" fmla="*/ 946 w 1081"/>
              <a:gd name="T13" fmla="*/ 853 h 1080"/>
              <a:gd name="T14" fmla="*/ 945 w 1081"/>
              <a:gd name="T15" fmla="*/ 853 h 1080"/>
              <a:gd name="T16" fmla="*/ 1081 w 1081"/>
              <a:gd name="T17" fmla="*/ 853 h 1080"/>
              <a:gd name="T18" fmla="*/ 1081 w 1081"/>
              <a:gd name="T19" fmla="*/ 1080 h 1080"/>
              <a:gd name="T20" fmla="*/ 853 w 1081"/>
              <a:gd name="T21" fmla="*/ 1080 h 1080"/>
              <a:gd name="T22" fmla="*/ 853 w 1081"/>
              <a:gd name="T23" fmla="*/ 945 h 1080"/>
              <a:gd name="T24" fmla="*/ 822 w 1081"/>
              <a:gd name="T25" fmla="*/ 860 h 1080"/>
              <a:gd name="T26" fmla="*/ 735 w 1081"/>
              <a:gd name="T27" fmla="*/ 827 h 1080"/>
              <a:gd name="T28" fmla="*/ 726 w 1081"/>
              <a:gd name="T29" fmla="*/ 827 h 1080"/>
              <a:gd name="T30" fmla="*/ 0 w 1081"/>
              <a:gd name="T31" fmla="*/ 827 h 1080"/>
              <a:gd name="T32" fmla="*/ 0 w 1081"/>
              <a:gd name="T33" fmla="*/ 0 h 1080"/>
              <a:gd name="T34" fmla="*/ 828 w 1081"/>
              <a:gd name="T35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1" h="1080">
                <a:moveTo>
                  <a:pt x="828" y="0"/>
                </a:moveTo>
                <a:cubicBezTo>
                  <a:pt x="828" y="725"/>
                  <a:pt x="828" y="725"/>
                  <a:pt x="828" y="725"/>
                </a:cubicBezTo>
                <a:cubicBezTo>
                  <a:pt x="828" y="725"/>
                  <a:pt x="828" y="725"/>
                  <a:pt x="828" y="725"/>
                </a:cubicBezTo>
                <a:cubicBezTo>
                  <a:pt x="828" y="725"/>
                  <a:pt x="828" y="726"/>
                  <a:pt x="828" y="726"/>
                </a:cubicBezTo>
                <a:cubicBezTo>
                  <a:pt x="828" y="733"/>
                  <a:pt x="828" y="733"/>
                  <a:pt x="828" y="733"/>
                </a:cubicBezTo>
                <a:cubicBezTo>
                  <a:pt x="828" y="751"/>
                  <a:pt x="832" y="795"/>
                  <a:pt x="861" y="822"/>
                </a:cubicBezTo>
                <a:cubicBezTo>
                  <a:pt x="894" y="853"/>
                  <a:pt x="946" y="853"/>
                  <a:pt x="946" y="853"/>
                </a:cubicBezTo>
                <a:cubicBezTo>
                  <a:pt x="945" y="853"/>
                  <a:pt x="945" y="853"/>
                  <a:pt x="945" y="853"/>
                </a:cubicBezTo>
                <a:cubicBezTo>
                  <a:pt x="1081" y="853"/>
                  <a:pt x="1081" y="853"/>
                  <a:pt x="1081" y="853"/>
                </a:cubicBezTo>
                <a:cubicBezTo>
                  <a:pt x="1081" y="1080"/>
                  <a:pt x="1081" y="1080"/>
                  <a:pt x="1081" y="1080"/>
                </a:cubicBezTo>
                <a:cubicBezTo>
                  <a:pt x="853" y="1080"/>
                  <a:pt x="853" y="1080"/>
                  <a:pt x="853" y="1080"/>
                </a:cubicBezTo>
                <a:cubicBezTo>
                  <a:pt x="853" y="945"/>
                  <a:pt x="853" y="945"/>
                  <a:pt x="853" y="945"/>
                </a:cubicBezTo>
                <a:cubicBezTo>
                  <a:pt x="853" y="945"/>
                  <a:pt x="853" y="894"/>
                  <a:pt x="822" y="860"/>
                </a:cubicBezTo>
                <a:cubicBezTo>
                  <a:pt x="797" y="832"/>
                  <a:pt x="754" y="828"/>
                  <a:pt x="735" y="827"/>
                </a:cubicBezTo>
                <a:cubicBezTo>
                  <a:pt x="726" y="827"/>
                  <a:pt x="726" y="827"/>
                  <a:pt x="726" y="827"/>
                </a:cubicBezTo>
                <a:cubicBezTo>
                  <a:pt x="0" y="827"/>
                  <a:pt x="0" y="827"/>
                  <a:pt x="0" y="827"/>
                </a:cubicBezTo>
                <a:cubicBezTo>
                  <a:pt x="0" y="0"/>
                  <a:pt x="0" y="0"/>
                  <a:pt x="0" y="0"/>
                </a:cubicBezTo>
                <a:lnTo>
                  <a:pt x="82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25517"/>
            <a:ext cx="8915400" cy="1143000"/>
          </a:xfrm>
        </p:spPr>
        <p:txBody>
          <a:bodyPr>
            <a:noAutofit/>
          </a:bodyPr>
          <a:lstStyle/>
          <a:p>
            <a:r>
              <a:rPr lang="ru-RU" sz="2400" i="1" dirty="0"/>
              <a:t>Ключевые ориентиры преподавания учебных предметов с использованием возможностей цифровой </a:t>
            </a:r>
            <a:br>
              <a:rPr lang="ru-RU" sz="2400" i="1" dirty="0"/>
            </a:br>
            <a:r>
              <a:rPr lang="ru-RU" sz="2400" i="1" dirty="0"/>
              <a:t>образовательной среды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4488" y="1145821"/>
            <a:ext cx="4558461" cy="830997"/>
          </a:xfrm>
          <a:prstGeom prst="rect">
            <a:avLst/>
          </a:prstGeom>
          <a:solidFill>
            <a:schemeClr val="bg1"/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9A9E3"/>
                </a:solidFill>
              </a:rPr>
              <a:t>Ключевыми ориентирами преподавания предметов с использованием возможностей цифровой среды являются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736976" y="1349673"/>
            <a:ext cx="1800000" cy="1800000"/>
          </a:xfrm>
          <a:custGeom>
            <a:avLst/>
            <a:gdLst>
              <a:gd name="T0" fmla="*/ 253 w 1080"/>
              <a:gd name="T1" fmla="*/ 1081 h 1081"/>
              <a:gd name="T2" fmla="*/ 253 w 1080"/>
              <a:gd name="T3" fmla="*/ 355 h 1081"/>
              <a:gd name="T4" fmla="*/ 253 w 1080"/>
              <a:gd name="T5" fmla="*/ 355 h 1081"/>
              <a:gd name="T6" fmla="*/ 253 w 1080"/>
              <a:gd name="T7" fmla="*/ 354 h 1081"/>
              <a:gd name="T8" fmla="*/ 253 w 1080"/>
              <a:gd name="T9" fmla="*/ 347 h 1081"/>
              <a:gd name="T10" fmla="*/ 220 w 1080"/>
              <a:gd name="T11" fmla="*/ 258 h 1081"/>
              <a:gd name="T12" fmla="*/ 135 w 1080"/>
              <a:gd name="T13" fmla="*/ 227 h 1081"/>
              <a:gd name="T14" fmla="*/ 135 w 1080"/>
              <a:gd name="T15" fmla="*/ 227 h 1081"/>
              <a:gd name="T16" fmla="*/ 0 w 1080"/>
              <a:gd name="T17" fmla="*/ 227 h 1081"/>
              <a:gd name="T18" fmla="*/ 0 w 1080"/>
              <a:gd name="T19" fmla="*/ 0 h 1081"/>
              <a:gd name="T20" fmla="*/ 227 w 1080"/>
              <a:gd name="T21" fmla="*/ 0 h 1081"/>
              <a:gd name="T22" fmla="*/ 227 w 1080"/>
              <a:gd name="T23" fmla="*/ 135 h 1081"/>
              <a:gd name="T24" fmla="*/ 258 w 1080"/>
              <a:gd name="T25" fmla="*/ 220 h 1081"/>
              <a:gd name="T26" fmla="*/ 345 w 1080"/>
              <a:gd name="T27" fmla="*/ 253 h 1081"/>
              <a:gd name="T28" fmla="*/ 355 w 1080"/>
              <a:gd name="T29" fmla="*/ 253 h 1081"/>
              <a:gd name="T30" fmla="*/ 1080 w 1080"/>
              <a:gd name="T31" fmla="*/ 253 h 1081"/>
              <a:gd name="T32" fmla="*/ 1080 w 1080"/>
              <a:gd name="T33" fmla="*/ 1081 h 1081"/>
              <a:gd name="T34" fmla="*/ 253 w 1080"/>
              <a:gd name="T35" fmla="*/ 1081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0" h="1081">
                <a:moveTo>
                  <a:pt x="253" y="1081"/>
                </a:moveTo>
                <a:cubicBezTo>
                  <a:pt x="253" y="355"/>
                  <a:pt x="253" y="355"/>
                  <a:pt x="253" y="355"/>
                </a:cubicBezTo>
                <a:cubicBezTo>
                  <a:pt x="253" y="355"/>
                  <a:pt x="253" y="355"/>
                  <a:pt x="253" y="355"/>
                </a:cubicBezTo>
                <a:cubicBezTo>
                  <a:pt x="253" y="355"/>
                  <a:pt x="253" y="355"/>
                  <a:pt x="253" y="354"/>
                </a:cubicBezTo>
                <a:cubicBezTo>
                  <a:pt x="253" y="347"/>
                  <a:pt x="253" y="347"/>
                  <a:pt x="253" y="347"/>
                </a:cubicBezTo>
                <a:cubicBezTo>
                  <a:pt x="252" y="329"/>
                  <a:pt x="248" y="285"/>
                  <a:pt x="220" y="258"/>
                </a:cubicBezTo>
                <a:cubicBezTo>
                  <a:pt x="186" y="227"/>
                  <a:pt x="135" y="227"/>
                  <a:pt x="135" y="227"/>
                </a:cubicBezTo>
                <a:cubicBezTo>
                  <a:pt x="135" y="227"/>
                  <a:pt x="135" y="227"/>
                  <a:pt x="135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0"/>
                  <a:pt x="0" y="0"/>
                  <a:pt x="0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27" y="135"/>
                  <a:pt x="227" y="135"/>
                  <a:pt x="227" y="135"/>
                </a:cubicBezTo>
                <a:cubicBezTo>
                  <a:pt x="227" y="135"/>
                  <a:pt x="227" y="186"/>
                  <a:pt x="258" y="220"/>
                </a:cubicBezTo>
                <a:cubicBezTo>
                  <a:pt x="284" y="248"/>
                  <a:pt x="327" y="252"/>
                  <a:pt x="345" y="253"/>
                </a:cubicBezTo>
                <a:cubicBezTo>
                  <a:pt x="355" y="253"/>
                  <a:pt x="355" y="253"/>
                  <a:pt x="355" y="253"/>
                </a:cubicBezTo>
                <a:cubicBezTo>
                  <a:pt x="1080" y="253"/>
                  <a:pt x="1080" y="253"/>
                  <a:pt x="1080" y="253"/>
                </a:cubicBezTo>
                <a:cubicBezTo>
                  <a:pt x="1080" y="1081"/>
                  <a:pt x="1080" y="1081"/>
                  <a:pt x="1080" y="1081"/>
                </a:cubicBezTo>
                <a:lnTo>
                  <a:pt x="253" y="108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224808" y="2169300"/>
            <a:ext cx="1800000" cy="1800000"/>
          </a:xfrm>
          <a:custGeom>
            <a:avLst/>
            <a:gdLst>
              <a:gd name="T0" fmla="*/ 253 w 1081"/>
              <a:gd name="T1" fmla="*/ 0 h 1081"/>
              <a:gd name="T2" fmla="*/ 253 w 1081"/>
              <a:gd name="T3" fmla="*/ 726 h 1081"/>
              <a:gd name="T4" fmla="*/ 253 w 1081"/>
              <a:gd name="T5" fmla="*/ 726 h 1081"/>
              <a:gd name="T6" fmla="*/ 253 w 1081"/>
              <a:gd name="T7" fmla="*/ 727 h 1081"/>
              <a:gd name="T8" fmla="*/ 253 w 1081"/>
              <a:gd name="T9" fmla="*/ 734 h 1081"/>
              <a:gd name="T10" fmla="*/ 220 w 1081"/>
              <a:gd name="T11" fmla="*/ 822 h 1081"/>
              <a:gd name="T12" fmla="*/ 135 w 1081"/>
              <a:gd name="T13" fmla="*/ 853 h 1081"/>
              <a:gd name="T14" fmla="*/ 136 w 1081"/>
              <a:gd name="T15" fmla="*/ 853 h 1081"/>
              <a:gd name="T16" fmla="*/ 0 w 1081"/>
              <a:gd name="T17" fmla="*/ 853 h 1081"/>
              <a:gd name="T18" fmla="*/ 0 w 1081"/>
              <a:gd name="T19" fmla="*/ 1081 h 1081"/>
              <a:gd name="T20" fmla="*/ 228 w 1081"/>
              <a:gd name="T21" fmla="*/ 1081 h 1081"/>
              <a:gd name="T22" fmla="*/ 228 w 1081"/>
              <a:gd name="T23" fmla="*/ 946 h 1081"/>
              <a:gd name="T24" fmla="*/ 259 w 1081"/>
              <a:gd name="T25" fmla="*/ 861 h 1081"/>
              <a:gd name="T26" fmla="*/ 346 w 1081"/>
              <a:gd name="T27" fmla="*/ 828 h 1081"/>
              <a:gd name="T28" fmla="*/ 356 w 1081"/>
              <a:gd name="T29" fmla="*/ 828 h 1081"/>
              <a:gd name="T30" fmla="*/ 1081 w 1081"/>
              <a:gd name="T31" fmla="*/ 828 h 1081"/>
              <a:gd name="T32" fmla="*/ 1081 w 1081"/>
              <a:gd name="T33" fmla="*/ 0 h 1081"/>
              <a:gd name="T34" fmla="*/ 253 w 1081"/>
              <a:gd name="T35" fmla="*/ 0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1" h="1081">
                <a:moveTo>
                  <a:pt x="253" y="0"/>
                </a:moveTo>
                <a:cubicBezTo>
                  <a:pt x="253" y="726"/>
                  <a:pt x="253" y="726"/>
                  <a:pt x="253" y="726"/>
                </a:cubicBezTo>
                <a:cubicBezTo>
                  <a:pt x="253" y="726"/>
                  <a:pt x="253" y="726"/>
                  <a:pt x="253" y="726"/>
                </a:cubicBezTo>
                <a:cubicBezTo>
                  <a:pt x="253" y="726"/>
                  <a:pt x="253" y="726"/>
                  <a:pt x="253" y="727"/>
                </a:cubicBezTo>
                <a:cubicBezTo>
                  <a:pt x="253" y="734"/>
                  <a:pt x="253" y="734"/>
                  <a:pt x="253" y="734"/>
                </a:cubicBezTo>
                <a:cubicBezTo>
                  <a:pt x="253" y="752"/>
                  <a:pt x="249" y="796"/>
                  <a:pt x="220" y="822"/>
                </a:cubicBezTo>
                <a:cubicBezTo>
                  <a:pt x="187" y="853"/>
                  <a:pt x="135" y="853"/>
                  <a:pt x="135" y="853"/>
                </a:cubicBezTo>
                <a:cubicBezTo>
                  <a:pt x="136" y="853"/>
                  <a:pt x="136" y="853"/>
                  <a:pt x="136" y="853"/>
                </a:cubicBezTo>
                <a:cubicBezTo>
                  <a:pt x="0" y="853"/>
                  <a:pt x="0" y="853"/>
                  <a:pt x="0" y="853"/>
                </a:cubicBezTo>
                <a:cubicBezTo>
                  <a:pt x="0" y="1081"/>
                  <a:pt x="0" y="1081"/>
                  <a:pt x="0" y="1081"/>
                </a:cubicBezTo>
                <a:cubicBezTo>
                  <a:pt x="228" y="1081"/>
                  <a:pt x="228" y="1081"/>
                  <a:pt x="228" y="1081"/>
                </a:cubicBezTo>
                <a:cubicBezTo>
                  <a:pt x="228" y="946"/>
                  <a:pt x="228" y="946"/>
                  <a:pt x="228" y="946"/>
                </a:cubicBezTo>
                <a:cubicBezTo>
                  <a:pt x="228" y="946"/>
                  <a:pt x="228" y="894"/>
                  <a:pt x="259" y="861"/>
                </a:cubicBezTo>
                <a:cubicBezTo>
                  <a:pt x="285" y="833"/>
                  <a:pt x="327" y="829"/>
                  <a:pt x="346" y="828"/>
                </a:cubicBezTo>
                <a:cubicBezTo>
                  <a:pt x="356" y="828"/>
                  <a:pt x="356" y="828"/>
                  <a:pt x="356" y="828"/>
                </a:cubicBezTo>
                <a:cubicBezTo>
                  <a:pt x="1081" y="828"/>
                  <a:pt x="1081" y="828"/>
                  <a:pt x="1081" y="828"/>
                </a:cubicBezTo>
                <a:cubicBezTo>
                  <a:pt x="1081" y="0"/>
                  <a:pt x="1081" y="0"/>
                  <a:pt x="1081" y="0"/>
                </a:cubicBezTo>
                <a:lnTo>
                  <a:pt x="253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rot="5400000">
            <a:off x="3584848" y="3609200"/>
            <a:ext cx="1620000" cy="1620000"/>
          </a:xfrm>
          <a:custGeom>
            <a:avLst/>
            <a:gdLst>
              <a:gd name="T0" fmla="*/ 828 w 1081"/>
              <a:gd name="T1" fmla="*/ 0 h 1080"/>
              <a:gd name="T2" fmla="*/ 828 w 1081"/>
              <a:gd name="T3" fmla="*/ 725 h 1080"/>
              <a:gd name="T4" fmla="*/ 828 w 1081"/>
              <a:gd name="T5" fmla="*/ 725 h 1080"/>
              <a:gd name="T6" fmla="*/ 828 w 1081"/>
              <a:gd name="T7" fmla="*/ 726 h 1080"/>
              <a:gd name="T8" fmla="*/ 828 w 1081"/>
              <a:gd name="T9" fmla="*/ 733 h 1080"/>
              <a:gd name="T10" fmla="*/ 861 w 1081"/>
              <a:gd name="T11" fmla="*/ 822 h 1080"/>
              <a:gd name="T12" fmla="*/ 946 w 1081"/>
              <a:gd name="T13" fmla="*/ 853 h 1080"/>
              <a:gd name="T14" fmla="*/ 945 w 1081"/>
              <a:gd name="T15" fmla="*/ 853 h 1080"/>
              <a:gd name="T16" fmla="*/ 1081 w 1081"/>
              <a:gd name="T17" fmla="*/ 853 h 1080"/>
              <a:gd name="T18" fmla="*/ 1081 w 1081"/>
              <a:gd name="T19" fmla="*/ 1080 h 1080"/>
              <a:gd name="T20" fmla="*/ 853 w 1081"/>
              <a:gd name="T21" fmla="*/ 1080 h 1080"/>
              <a:gd name="T22" fmla="*/ 853 w 1081"/>
              <a:gd name="T23" fmla="*/ 945 h 1080"/>
              <a:gd name="T24" fmla="*/ 822 w 1081"/>
              <a:gd name="T25" fmla="*/ 860 h 1080"/>
              <a:gd name="T26" fmla="*/ 735 w 1081"/>
              <a:gd name="T27" fmla="*/ 827 h 1080"/>
              <a:gd name="T28" fmla="*/ 726 w 1081"/>
              <a:gd name="T29" fmla="*/ 827 h 1080"/>
              <a:gd name="T30" fmla="*/ 0 w 1081"/>
              <a:gd name="T31" fmla="*/ 827 h 1080"/>
              <a:gd name="T32" fmla="*/ 0 w 1081"/>
              <a:gd name="T33" fmla="*/ 0 h 1080"/>
              <a:gd name="T34" fmla="*/ 828 w 1081"/>
              <a:gd name="T35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1" h="1080">
                <a:moveTo>
                  <a:pt x="828" y="0"/>
                </a:moveTo>
                <a:cubicBezTo>
                  <a:pt x="828" y="725"/>
                  <a:pt x="828" y="725"/>
                  <a:pt x="828" y="725"/>
                </a:cubicBezTo>
                <a:cubicBezTo>
                  <a:pt x="828" y="725"/>
                  <a:pt x="828" y="725"/>
                  <a:pt x="828" y="725"/>
                </a:cubicBezTo>
                <a:cubicBezTo>
                  <a:pt x="828" y="725"/>
                  <a:pt x="828" y="726"/>
                  <a:pt x="828" y="726"/>
                </a:cubicBezTo>
                <a:cubicBezTo>
                  <a:pt x="828" y="733"/>
                  <a:pt x="828" y="733"/>
                  <a:pt x="828" y="733"/>
                </a:cubicBezTo>
                <a:cubicBezTo>
                  <a:pt x="828" y="751"/>
                  <a:pt x="832" y="795"/>
                  <a:pt x="861" y="822"/>
                </a:cubicBezTo>
                <a:cubicBezTo>
                  <a:pt x="894" y="853"/>
                  <a:pt x="946" y="853"/>
                  <a:pt x="946" y="853"/>
                </a:cubicBezTo>
                <a:cubicBezTo>
                  <a:pt x="945" y="853"/>
                  <a:pt x="945" y="853"/>
                  <a:pt x="945" y="853"/>
                </a:cubicBezTo>
                <a:cubicBezTo>
                  <a:pt x="1081" y="853"/>
                  <a:pt x="1081" y="853"/>
                  <a:pt x="1081" y="853"/>
                </a:cubicBezTo>
                <a:cubicBezTo>
                  <a:pt x="1081" y="1080"/>
                  <a:pt x="1081" y="1080"/>
                  <a:pt x="1081" y="1080"/>
                </a:cubicBezTo>
                <a:cubicBezTo>
                  <a:pt x="853" y="1080"/>
                  <a:pt x="853" y="1080"/>
                  <a:pt x="853" y="1080"/>
                </a:cubicBezTo>
                <a:cubicBezTo>
                  <a:pt x="853" y="945"/>
                  <a:pt x="853" y="945"/>
                  <a:pt x="853" y="945"/>
                </a:cubicBezTo>
                <a:cubicBezTo>
                  <a:pt x="853" y="945"/>
                  <a:pt x="853" y="894"/>
                  <a:pt x="822" y="860"/>
                </a:cubicBezTo>
                <a:cubicBezTo>
                  <a:pt x="797" y="832"/>
                  <a:pt x="754" y="828"/>
                  <a:pt x="735" y="827"/>
                </a:cubicBezTo>
                <a:cubicBezTo>
                  <a:pt x="726" y="827"/>
                  <a:pt x="726" y="827"/>
                  <a:pt x="726" y="827"/>
                </a:cubicBezTo>
                <a:cubicBezTo>
                  <a:pt x="0" y="827"/>
                  <a:pt x="0" y="827"/>
                  <a:pt x="0" y="827"/>
                </a:cubicBezTo>
                <a:cubicBezTo>
                  <a:pt x="0" y="0"/>
                  <a:pt x="0" y="0"/>
                  <a:pt x="0" y="0"/>
                </a:cubicBezTo>
                <a:lnTo>
                  <a:pt x="82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50"/>
          <p:cNvSpPr>
            <a:spLocks noEditPoints="1"/>
          </p:cNvSpPr>
          <p:nvPr/>
        </p:nvSpPr>
        <p:spPr bwMode="auto">
          <a:xfrm>
            <a:off x="4130030" y="2555417"/>
            <a:ext cx="362720" cy="469708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" name="Group 43"/>
          <p:cNvGrpSpPr/>
          <p:nvPr/>
        </p:nvGrpSpPr>
        <p:grpSpPr>
          <a:xfrm>
            <a:off x="5741959" y="2219615"/>
            <a:ext cx="508388" cy="508386"/>
            <a:chOff x="304800" y="5957888"/>
            <a:chExt cx="287338" cy="287337"/>
          </a:xfrm>
          <a:solidFill>
            <a:schemeClr val="bg1"/>
          </a:solidFill>
        </p:grpSpPr>
        <p:sp>
          <p:nvSpPr>
            <p:cNvPr id="28" name="Freeform 1004"/>
            <p:cNvSpPr>
              <a:spLocks noEditPoints="1"/>
            </p:cNvSpPr>
            <p:nvPr/>
          </p:nvSpPr>
          <p:spPr bwMode="auto">
            <a:xfrm>
              <a:off x="304800" y="5957888"/>
              <a:ext cx="249238" cy="219075"/>
            </a:xfrm>
            <a:custGeom>
              <a:avLst/>
              <a:gdLst>
                <a:gd name="T0" fmla="*/ 96 w 626"/>
                <a:gd name="T1" fmla="*/ 494 h 554"/>
                <a:gd name="T2" fmla="*/ 94 w 626"/>
                <a:gd name="T3" fmla="*/ 507 h 554"/>
                <a:gd name="T4" fmla="*/ 86 w 626"/>
                <a:gd name="T5" fmla="*/ 518 h 554"/>
                <a:gd name="T6" fmla="*/ 73 w 626"/>
                <a:gd name="T7" fmla="*/ 527 h 554"/>
                <a:gd name="T8" fmla="*/ 60 w 626"/>
                <a:gd name="T9" fmla="*/ 530 h 554"/>
                <a:gd name="T10" fmla="*/ 47 w 626"/>
                <a:gd name="T11" fmla="*/ 527 h 554"/>
                <a:gd name="T12" fmla="*/ 36 w 626"/>
                <a:gd name="T13" fmla="*/ 519 h 554"/>
                <a:gd name="T14" fmla="*/ 28 w 626"/>
                <a:gd name="T15" fmla="*/ 508 h 554"/>
                <a:gd name="T16" fmla="*/ 24 w 626"/>
                <a:gd name="T17" fmla="*/ 494 h 554"/>
                <a:gd name="T18" fmla="*/ 145 w 626"/>
                <a:gd name="T19" fmla="*/ 24 h 554"/>
                <a:gd name="T20" fmla="*/ 146 w 626"/>
                <a:gd name="T21" fmla="*/ 90 h 554"/>
                <a:gd name="T22" fmla="*/ 152 w 626"/>
                <a:gd name="T23" fmla="*/ 96 h 554"/>
                <a:gd name="T24" fmla="*/ 554 w 626"/>
                <a:gd name="T25" fmla="*/ 97 h 554"/>
                <a:gd name="T26" fmla="*/ 108 w 626"/>
                <a:gd name="T27" fmla="*/ 145 h 554"/>
                <a:gd name="T28" fmla="*/ 100 w 626"/>
                <a:gd name="T29" fmla="*/ 149 h 554"/>
                <a:gd name="T30" fmla="*/ 96 w 626"/>
                <a:gd name="T31" fmla="*/ 157 h 554"/>
                <a:gd name="T32" fmla="*/ 543 w 626"/>
                <a:gd name="T33" fmla="*/ 350 h 554"/>
                <a:gd name="T34" fmla="*/ 569 w 626"/>
                <a:gd name="T35" fmla="*/ 355 h 554"/>
                <a:gd name="T36" fmla="*/ 593 w 626"/>
                <a:gd name="T37" fmla="*/ 363 h 554"/>
                <a:gd name="T38" fmla="*/ 616 w 626"/>
                <a:gd name="T39" fmla="*/ 376 h 554"/>
                <a:gd name="T40" fmla="*/ 626 w 626"/>
                <a:gd name="T41" fmla="*/ 157 h 554"/>
                <a:gd name="T42" fmla="*/ 623 w 626"/>
                <a:gd name="T43" fmla="*/ 149 h 554"/>
                <a:gd name="T44" fmla="*/ 614 w 626"/>
                <a:gd name="T45" fmla="*/ 145 h 554"/>
                <a:gd name="T46" fmla="*/ 578 w 626"/>
                <a:gd name="T47" fmla="*/ 85 h 554"/>
                <a:gd name="T48" fmla="*/ 574 w 626"/>
                <a:gd name="T49" fmla="*/ 76 h 554"/>
                <a:gd name="T50" fmla="*/ 566 w 626"/>
                <a:gd name="T51" fmla="*/ 72 h 554"/>
                <a:gd name="T52" fmla="*/ 168 w 626"/>
                <a:gd name="T53" fmla="*/ 12 h 554"/>
                <a:gd name="T54" fmla="*/ 165 w 626"/>
                <a:gd name="T55" fmla="*/ 4 h 554"/>
                <a:gd name="T56" fmla="*/ 157 w 626"/>
                <a:gd name="T57" fmla="*/ 0 h 554"/>
                <a:gd name="T58" fmla="*/ 7 w 626"/>
                <a:gd name="T59" fmla="*/ 1 h 554"/>
                <a:gd name="T60" fmla="*/ 1 w 626"/>
                <a:gd name="T61" fmla="*/ 8 h 554"/>
                <a:gd name="T62" fmla="*/ 0 w 626"/>
                <a:gd name="T63" fmla="*/ 494 h 554"/>
                <a:gd name="T64" fmla="*/ 1 w 626"/>
                <a:gd name="T65" fmla="*/ 506 h 554"/>
                <a:gd name="T66" fmla="*/ 5 w 626"/>
                <a:gd name="T67" fmla="*/ 517 h 554"/>
                <a:gd name="T68" fmla="*/ 10 w 626"/>
                <a:gd name="T69" fmla="*/ 527 h 554"/>
                <a:gd name="T70" fmla="*/ 18 w 626"/>
                <a:gd name="T71" fmla="*/ 536 h 554"/>
                <a:gd name="T72" fmla="*/ 28 w 626"/>
                <a:gd name="T73" fmla="*/ 544 h 554"/>
                <a:gd name="T74" fmla="*/ 38 w 626"/>
                <a:gd name="T75" fmla="*/ 550 h 554"/>
                <a:gd name="T76" fmla="*/ 48 w 626"/>
                <a:gd name="T77" fmla="*/ 553 h 554"/>
                <a:gd name="T78" fmla="*/ 60 w 626"/>
                <a:gd name="T79" fmla="*/ 554 h 554"/>
                <a:gd name="T80" fmla="*/ 377 w 626"/>
                <a:gd name="T81" fmla="*/ 543 h 554"/>
                <a:gd name="T82" fmla="*/ 374 w 626"/>
                <a:gd name="T83" fmla="*/ 519 h 554"/>
                <a:gd name="T84" fmla="*/ 374 w 626"/>
                <a:gd name="T85" fmla="*/ 491 h 554"/>
                <a:gd name="T86" fmla="*/ 380 w 626"/>
                <a:gd name="T87" fmla="*/ 460 h 554"/>
                <a:gd name="T88" fmla="*/ 393 w 626"/>
                <a:gd name="T89" fmla="*/ 431 h 554"/>
                <a:gd name="T90" fmla="*/ 409 w 626"/>
                <a:gd name="T91" fmla="*/ 407 h 554"/>
                <a:gd name="T92" fmla="*/ 430 w 626"/>
                <a:gd name="T93" fmla="*/ 385 h 554"/>
                <a:gd name="T94" fmla="*/ 456 w 626"/>
                <a:gd name="T95" fmla="*/ 368 h 554"/>
                <a:gd name="T96" fmla="*/ 483 w 626"/>
                <a:gd name="T97" fmla="*/ 357 h 554"/>
                <a:gd name="T98" fmla="*/ 514 w 626"/>
                <a:gd name="T99" fmla="*/ 35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6" h="554">
                  <a:moveTo>
                    <a:pt x="96" y="157"/>
                  </a:moveTo>
                  <a:lnTo>
                    <a:pt x="96" y="494"/>
                  </a:lnTo>
                  <a:lnTo>
                    <a:pt x="96" y="501"/>
                  </a:lnTo>
                  <a:lnTo>
                    <a:pt x="94" y="507"/>
                  </a:lnTo>
                  <a:lnTo>
                    <a:pt x="90" y="513"/>
                  </a:lnTo>
                  <a:lnTo>
                    <a:pt x="86" y="518"/>
                  </a:lnTo>
                  <a:lnTo>
                    <a:pt x="80" y="523"/>
                  </a:lnTo>
                  <a:lnTo>
                    <a:pt x="73" y="527"/>
                  </a:lnTo>
                  <a:lnTo>
                    <a:pt x="67" y="529"/>
                  </a:lnTo>
                  <a:lnTo>
                    <a:pt x="60" y="530"/>
                  </a:lnTo>
                  <a:lnTo>
                    <a:pt x="53" y="529"/>
                  </a:lnTo>
                  <a:lnTo>
                    <a:pt x="47" y="527"/>
                  </a:lnTo>
                  <a:lnTo>
                    <a:pt x="41" y="524"/>
                  </a:lnTo>
                  <a:lnTo>
                    <a:pt x="36" y="519"/>
                  </a:lnTo>
                  <a:lnTo>
                    <a:pt x="31" y="514"/>
                  </a:lnTo>
                  <a:lnTo>
                    <a:pt x="28" y="508"/>
                  </a:lnTo>
                  <a:lnTo>
                    <a:pt x="24" y="501"/>
                  </a:lnTo>
                  <a:lnTo>
                    <a:pt x="24" y="494"/>
                  </a:lnTo>
                  <a:lnTo>
                    <a:pt x="24" y="24"/>
                  </a:lnTo>
                  <a:lnTo>
                    <a:pt x="145" y="24"/>
                  </a:lnTo>
                  <a:lnTo>
                    <a:pt x="145" y="85"/>
                  </a:lnTo>
                  <a:lnTo>
                    <a:pt x="146" y="90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7" y="97"/>
                  </a:lnTo>
                  <a:lnTo>
                    <a:pt x="554" y="97"/>
                  </a:lnTo>
                  <a:lnTo>
                    <a:pt x="554" y="145"/>
                  </a:lnTo>
                  <a:lnTo>
                    <a:pt x="108" y="145"/>
                  </a:lnTo>
                  <a:lnTo>
                    <a:pt x="104" y="146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6" y="157"/>
                  </a:lnTo>
                  <a:close/>
                  <a:moveTo>
                    <a:pt x="530" y="350"/>
                  </a:moveTo>
                  <a:lnTo>
                    <a:pt x="543" y="350"/>
                  </a:lnTo>
                  <a:lnTo>
                    <a:pt x="557" y="352"/>
                  </a:lnTo>
                  <a:lnTo>
                    <a:pt x="569" y="355"/>
                  </a:lnTo>
                  <a:lnTo>
                    <a:pt x="581" y="359"/>
                  </a:lnTo>
                  <a:lnTo>
                    <a:pt x="593" y="363"/>
                  </a:lnTo>
                  <a:lnTo>
                    <a:pt x="605" y="369"/>
                  </a:lnTo>
                  <a:lnTo>
                    <a:pt x="616" y="376"/>
                  </a:lnTo>
                  <a:lnTo>
                    <a:pt x="626" y="383"/>
                  </a:lnTo>
                  <a:lnTo>
                    <a:pt x="626" y="157"/>
                  </a:lnTo>
                  <a:lnTo>
                    <a:pt x="625" y="152"/>
                  </a:lnTo>
                  <a:lnTo>
                    <a:pt x="623" y="149"/>
                  </a:lnTo>
                  <a:lnTo>
                    <a:pt x="619" y="146"/>
                  </a:lnTo>
                  <a:lnTo>
                    <a:pt x="614" y="145"/>
                  </a:lnTo>
                  <a:lnTo>
                    <a:pt x="578" y="145"/>
                  </a:lnTo>
                  <a:lnTo>
                    <a:pt x="578" y="85"/>
                  </a:lnTo>
                  <a:lnTo>
                    <a:pt x="577" y="81"/>
                  </a:lnTo>
                  <a:lnTo>
                    <a:pt x="574" y="76"/>
                  </a:lnTo>
                  <a:lnTo>
                    <a:pt x="571" y="73"/>
                  </a:lnTo>
                  <a:lnTo>
                    <a:pt x="566" y="72"/>
                  </a:lnTo>
                  <a:lnTo>
                    <a:pt x="168" y="72"/>
                  </a:lnTo>
                  <a:lnTo>
                    <a:pt x="168" y="12"/>
                  </a:lnTo>
                  <a:lnTo>
                    <a:pt x="167" y="8"/>
                  </a:lnTo>
                  <a:lnTo>
                    <a:pt x="165" y="4"/>
                  </a:lnTo>
                  <a:lnTo>
                    <a:pt x="161" y="1"/>
                  </a:lnTo>
                  <a:lnTo>
                    <a:pt x="157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494"/>
                  </a:lnTo>
                  <a:lnTo>
                    <a:pt x="0" y="500"/>
                  </a:lnTo>
                  <a:lnTo>
                    <a:pt x="1" y="506"/>
                  </a:lnTo>
                  <a:lnTo>
                    <a:pt x="3" y="512"/>
                  </a:lnTo>
                  <a:lnTo>
                    <a:pt x="5" y="517"/>
                  </a:lnTo>
                  <a:lnTo>
                    <a:pt x="7" y="522"/>
                  </a:lnTo>
                  <a:lnTo>
                    <a:pt x="10" y="527"/>
                  </a:lnTo>
                  <a:lnTo>
                    <a:pt x="14" y="532"/>
                  </a:lnTo>
                  <a:lnTo>
                    <a:pt x="18" y="536"/>
                  </a:lnTo>
                  <a:lnTo>
                    <a:pt x="22" y="540"/>
                  </a:lnTo>
                  <a:lnTo>
                    <a:pt x="28" y="544"/>
                  </a:lnTo>
                  <a:lnTo>
                    <a:pt x="32" y="547"/>
                  </a:lnTo>
                  <a:lnTo>
                    <a:pt x="38" y="550"/>
                  </a:lnTo>
                  <a:lnTo>
                    <a:pt x="43" y="552"/>
                  </a:lnTo>
                  <a:lnTo>
                    <a:pt x="48" y="553"/>
                  </a:lnTo>
                  <a:lnTo>
                    <a:pt x="54" y="554"/>
                  </a:lnTo>
                  <a:lnTo>
                    <a:pt x="60" y="554"/>
                  </a:lnTo>
                  <a:lnTo>
                    <a:pt x="381" y="554"/>
                  </a:lnTo>
                  <a:lnTo>
                    <a:pt x="377" y="543"/>
                  </a:lnTo>
                  <a:lnTo>
                    <a:pt x="375" y="531"/>
                  </a:lnTo>
                  <a:lnTo>
                    <a:pt x="374" y="519"/>
                  </a:lnTo>
                  <a:lnTo>
                    <a:pt x="373" y="506"/>
                  </a:lnTo>
                  <a:lnTo>
                    <a:pt x="374" y="491"/>
                  </a:lnTo>
                  <a:lnTo>
                    <a:pt x="376" y="475"/>
                  </a:lnTo>
                  <a:lnTo>
                    <a:pt x="380" y="460"/>
                  </a:lnTo>
                  <a:lnTo>
                    <a:pt x="385" y="446"/>
                  </a:lnTo>
                  <a:lnTo>
                    <a:pt x="393" y="431"/>
                  </a:lnTo>
                  <a:lnTo>
                    <a:pt x="400" y="419"/>
                  </a:lnTo>
                  <a:lnTo>
                    <a:pt x="409" y="407"/>
                  </a:lnTo>
                  <a:lnTo>
                    <a:pt x="419" y="396"/>
                  </a:lnTo>
                  <a:lnTo>
                    <a:pt x="430" y="385"/>
                  </a:lnTo>
                  <a:lnTo>
                    <a:pt x="443" y="376"/>
                  </a:lnTo>
                  <a:lnTo>
                    <a:pt x="456" y="368"/>
                  </a:lnTo>
                  <a:lnTo>
                    <a:pt x="469" y="362"/>
                  </a:lnTo>
                  <a:lnTo>
                    <a:pt x="483" y="357"/>
                  </a:lnTo>
                  <a:lnTo>
                    <a:pt x="499" y="353"/>
                  </a:lnTo>
                  <a:lnTo>
                    <a:pt x="514" y="351"/>
                  </a:lnTo>
                  <a:lnTo>
                    <a:pt x="530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05"/>
            <p:cNvSpPr>
              <a:spLocks noEditPoints="1"/>
            </p:cNvSpPr>
            <p:nvPr/>
          </p:nvSpPr>
          <p:spPr bwMode="auto">
            <a:xfrm>
              <a:off x="461963" y="6105525"/>
              <a:ext cx="130175" cy="139700"/>
            </a:xfrm>
            <a:custGeom>
              <a:avLst/>
              <a:gdLst>
                <a:gd name="T0" fmla="*/ 110 w 325"/>
                <a:gd name="T1" fmla="*/ 239 h 350"/>
                <a:gd name="T2" fmla="*/ 80 w 325"/>
                <a:gd name="T3" fmla="*/ 229 h 350"/>
                <a:gd name="T4" fmla="*/ 56 w 325"/>
                <a:gd name="T5" fmla="*/ 210 h 350"/>
                <a:gd name="T6" fmla="*/ 36 w 325"/>
                <a:gd name="T7" fmla="*/ 185 h 350"/>
                <a:gd name="T8" fmla="*/ 25 w 325"/>
                <a:gd name="T9" fmla="*/ 155 h 350"/>
                <a:gd name="T10" fmla="*/ 24 w 325"/>
                <a:gd name="T11" fmla="*/ 123 h 350"/>
                <a:gd name="T12" fmla="*/ 32 w 325"/>
                <a:gd name="T13" fmla="*/ 91 h 350"/>
                <a:gd name="T14" fmla="*/ 49 w 325"/>
                <a:gd name="T15" fmla="*/ 64 h 350"/>
                <a:gd name="T16" fmla="*/ 71 w 325"/>
                <a:gd name="T17" fmla="*/ 43 h 350"/>
                <a:gd name="T18" fmla="*/ 100 w 325"/>
                <a:gd name="T19" fmla="*/ 30 h 350"/>
                <a:gd name="T20" fmla="*/ 132 w 325"/>
                <a:gd name="T21" fmla="*/ 25 h 350"/>
                <a:gd name="T22" fmla="*/ 164 w 325"/>
                <a:gd name="T23" fmla="*/ 30 h 350"/>
                <a:gd name="T24" fmla="*/ 192 w 325"/>
                <a:gd name="T25" fmla="*/ 43 h 350"/>
                <a:gd name="T26" fmla="*/ 216 w 325"/>
                <a:gd name="T27" fmla="*/ 64 h 350"/>
                <a:gd name="T28" fmla="*/ 232 w 325"/>
                <a:gd name="T29" fmla="*/ 91 h 350"/>
                <a:gd name="T30" fmla="*/ 239 w 325"/>
                <a:gd name="T31" fmla="*/ 123 h 350"/>
                <a:gd name="T32" fmla="*/ 238 w 325"/>
                <a:gd name="T33" fmla="*/ 155 h 350"/>
                <a:gd name="T34" fmla="*/ 227 w 325"/>
                <a:gd name="T35" fmla="*/ 185 h 350"/>
                <a:gd name="T36" fmla="*/ 209 w 325"/>
                <a:gd name="T37" fmla="*/ 210 h 350"/>
                <a:gd name="T38" fmla="*/ 183 w 325"/>
                <a:gd name="T39" fmla="*/ 229 h 350"/>
                <a:gd name="T40" fmla="*/ 154 w 325"/>
                <a:gd name="T41" fmla="*/ 239 h 350"/>
                <a:gd name="T42" fmla="*/ 321 w 325"/>
                <a:gd name="T43" fmla="*/ 330 h 350"/>
                <a:gd name="T44" fmla="*/ 231 w 325"/>
                <a:gd name="T45" fmla="*/ 222 h 350"/>
                <a:gd name="T46" fmla="*/ 253 w 325"/>
                <a:gd name="T47" fmla="*/ 187 h 350"/>
                <a:gd name="T48" fmla="*/ 264 w 325"/>
                <a:gd name="T49" fmla="*/ 147 h 350"/>
                <a:gd name="T50" fmla="*/ 262 w 325"/>
                <a:gd name="T51" fmla="*/ 106 h 350"/>
                <a:gd name="T52" fmla="*/ 248 w 325"/>
                <a:gd name="T53" fmla="*/ 71 h 350"/>
                <a:gd name="T54" fmla="*/ 225 w 325"/>
                <a:gd name="T55" fmla="*/ 40 h 350"/>
                <a:gd name="T56" fmla="*/ 195 w 325"/>
                <a:gd name="T57" fmla="*/ 17 h 350"/>
                <a:gd name="T58" fmla="*/ 159 w 325"/>
                <a:gd name="T59" fmla="*/ 3 h 350"/>
                <a:gd name="T60" fmla="*/ 118 w 325"/>
                <a:gd name="T61" fmla="*/ 1 h 350"/>
                <a:gd name="T62" fmla="*/ 80 w 325"/>
                <a:gd name="T63" fmla="*/ 11 h 350"/>
                <a:gd name="T64" fmla="*/ 48 w 325"/>
                <a:gd name="T65" fmla="*/ 31 h 350"/>
                <a:gd name="T66" fmla="*/ 22 w 325"/>
                <a:gd name="T67" fmla="*/ 59 h 350"/>
                <a:gd name="T68" fmla="*/ 6 w 325"/>
                <a:gd name="T69" fmla="*/ 94 h 350"/>
                <a:gd name="T70" fmla="*/ 0 w 325"/>
                <a:gd name="T71" fmla="*/ 133 h 350"/>
                <a:gd name="T72" fmla="*/ 6 w 325"/>
                <a:gd name="T73" fmla="*/ 173 h 350"/>
                <a:gd name="T74" fmla="*/ 22 w 325"/>
                <a:gd name="T75" fmla="*/ 207 h 350"/>
                <a:gd name="T76" fmla="*/ 48 w 325"/>
                <a:gd name="T77" fmla="*/ 236 h 350"/>
                <a:gd name="T78" fmla="*/ 80 w 325"/>
                <a:gd name="T79" fmla="*/ 255 h 350"/>
                <a:gd name="T80" fmla="*/ 118 w 325"/>
                <a:gd name="T81" fmla="*/ 264 h 350"/>
                <a:gd name="T82" fmla="*/ 151 w 325"/>
                <a:gd name="T83" fmla="*/ 264 h 350"/>
                <a:gd name="T84" fmla="*/ 178 w 325"/>
                <a:gd name="T85" fmla="*/ 257 h 350"/>
                <a:gd name="T86" fmla="*/ 203 w 325"/>
                <a:gd name="T87" fmla="*/ 245 h 350"/>
                <a:gd name="T88" fmla="*/ 308 w 325"/>
                <a:gd name="T89" fmla="*/ 349 h 350"/>
                <a:gd name="T90" fmla="*/ 321 w 325"/>
                <a:gd name="T91" fmla="*/ 346 h 350"/>
                <a:gd name="T92" fmla="*/ 324 w 325"/>
                <a:gd name="T93" fmla="*/ 33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5" h="350">
                  <a:moveTo>
                    <a:pt x="132" y="242"/>
                  </a:moveTo>
                  <a:lnTo>
                    <a:pt x="121" y="241"/>
                  </a:lnTo>
                  <a:lnTo>
                    <a:pt x="110" y="239"/>
                  </a:lnTo>
                  <a:lnTo>
                    <a:pt x="100" y="237"/>
                  </a:lnTo>
                  <a:lnTo>
                    <a:pt x="89" y="233"/>
                  </a:lnTo>
                  <a:lnTo>
                    <a:pt x="80" y="229"/>
                  </a:lnTo>
                  <a:lnTo>
                    <a:pt x="71" y="223"/>
                  </a:lnTo>
                  <a:lnTo>
                    <a:pt x="63" y="216"/>
                  </a:lnTo>
                  <a:lnTo>
                    <a:pt x="56" y="210"/>
                  </a:lnTo>
                  <a:lnTo>
                    <a:pt x="49" y="202"/>
                  </a:lnTo>
                  <a:lnTo>
                    <a:pt x="43" y="194"/>
                  </a:lnTo>
                  <a:lnTo>
                    <a:pt x="36" y="185"/>
                  </a:lnTo>
                  <a:lnTo>
                    <a:pt x="32" y="176"/>
                  </a:lnTo>
                  <a:lnTo>
                    <a:pt x="28" y="165"/>
                  </a:lnTo>
                  <a:lnTo>
                    <a:pt x="25" y="155"/>
                  </a:lnTo>
                  <a:lnTo>
                    <a:pt x="24" y="144"/>
                  </a:lnTo>
                  <a:lnTo>
                    <a:pt x="23" y="133"/>
                  </a:lnTo>
                  <a:lnTo>
                    <a:pt x="24" y="123"/>
                  </a:lnTo>
                  <a:lnTo>
                    <a:pt x="25" y="111"/>
                  </a:lnTo>
                  <a:lnTo>
                    <a:pt x="28" y="101"/>
                  </a:lnTo>
                  <a:lnTo>
                    <a:pt x="32" y="91"/>
                  </a:lnTo>
                  <a:lnTo>
                    <a:pt x="36" y="82"/>
                  </a:lnTo>
                  <a:lnTo>
                    <a:pt x="43" y="73"/>
                  </a:lnTo>
                  <a:lnTo>
                    <a:pt x="49" y="64"/>
                  </a:lnTo>
                  <a:lnTo>
                    <a:pt x="56" y="56"/>
                  </a:lnTo>
                  <a:lnTo>
                    <a:pt x="63" y="49"/>
                  </a:lnTo>
                  <a:lnTo>
                    <a:pt x="71" y="43"/>
                  </a:lnTo>
                  <a:lnTo>
                    <a:pt x="80" y="38"/>
                  </a:lnTo>
                  <a:lnTo>
                    <a:pt x="89" y="33"/>
                  </a:lnTo>
                  <a:lnTo>
                    <a:pt x="100" y="30"/>
                  </a:lnTo>
                  <a:lnTo>
                    <a:pt x="110" y="27"/>
                  </a:lnTo>
                  <a:lnTo>
                    <a:pt x="121" y="26"/>
                  </a:lnTo>
                  <a:lnTo>
                    <a:pt x="132" y="25"/>
                  </a:lnTo>
                  <a:lnTo>
                    <a:pt x="142" y="26"/>
                  </a:lnTo>
                  <a:lnTo>
                    <a:pt x="154" y="27"/>
                  </a:lnTo>
                  <a:lnTo>
                    <a:pt x="164" y="30"/>
                  </a:lnTo>
                  <a:lnTo>
                    <a:pt x="174" y="33"/>
                  </a:lnTo>
                  <a:lnTo>
                    <a:pt x="183" y="38"/>
                  </a:lnTo>
                  <a:lnTo>
                    <a:pt x="192" y="43"/>
                  </a:lnTo>
                  <a:lnTo>
                    <a:pt x="201" y="49"/>
                  </a:lnTo>
                  <a:lnTo>
                    <a:pt x="209" y="56"/>
                  </a:lnTo>
                  <a:lnTo>
                    <a:pt x="216" y="64"/>
                  </a:lnTo>
                  <a:lnTo>
                    <a:pt x="222" y="73"/>
                  </a:lnTo>
                  <a:lnTo>
                    <a:pt x="227" y="82"/>
                  </a:lnTo>
                  <a:lnTo>
                    <a:pt x="232" y="91"/>
                  </a:lnTo>
                  <a:lnTo>
                    <a:pt x="235" y="101"/>
                  </a:lnTo>
                  <a:lnTo>
                    <a:pt x="238" y="111"/>
                  </a:lnTo>
                  <a:lnTo>
                    <a:pt x="239" y="123"/>
                  </a:lnTo>
                  <a:lnTo>
                    <a:pt x="240" y="133"/>
                  </a:lnTo>
                  <a:lnTo>
                    <a:pt x="239" y="144"/>
                  </a:lnTo>
                  <a:lnTo>
                    <a:pt x="238" y="155"/>
                  </a:lnTo>
                  <a:lnTo>
                    <a:pt x="235" y="165"/>
                  </a:lnTo>
                  <a:lnTo>
                    <a:pt x="232" y="176"/>
                  </a:lnTo>
                  <a:lnTo>
                    <a:pt x="227" y="185"/>
                  </a:lnTo>
                  <a:lnTo>
                    <a:pt x="222" y="194"/>
                  </a:lnTo>
                  <a:lnTo>
                    <a:pt x="216" y="202"/>
                  </a:lnTo>
                  <a:lnTo>
                    <a:pt x="209" y="210"/>
                  </a:lnTo>
                  <a:lnTo>
                    <a:pt x="201" y="216"/>
                  </a:lnTo>
                  <a:lnTo>
                    <a:pt x="192" y="223"/>
                  </a:lnTo>
                  <a:lnTo>
                    <a:pt x="183" y="229"/>
                  </a:lnTo>
                  <a:lnTo>
                    <a:pt x="174" y="233"/>
                  </a:lnTo>
                  <a:lnTo>
                    <a:pt x="164" y="237"/>
                  </a:lnTo>
                  <a:lnTo>
                    <a:pt x="154" y="239"/>
                  </a:lnTo>
                  <a:lnTo>
                    <a:pt x="142" y="241"/>
                  </a:lnTo>
                  <a:lnTo>
                    <a:pt x="132" y="242"/>
                  </a:lnTo>
                  <a:close/>
                  <a:moveTo>
                    <a:pt x="321" y="330"/>
                  </a:moveTo>
                  <a:lnTo>
                    <a:pt x="239" y="247"/>
                  </a:lnTo>
                  <a:lnTo>
                    <a:pt x="222" y="231"/>
                  </a:lnTo>
                  <a:lnTo>
                    <a:pt x="231" y="222"/>
                  </a:lnTo>
                  <a:lnTo>
                    <a:pt x="239" y="210"/>
                  </a:lnTo>
                  <a:lnTo>
                    <a:pt x="246" y="199"/>
                  </a:lnTo>
                  <a:lnTo>
                    <a:pt x="253" y="187"/>
                  </a:lnTo>
                  <a:lnTo>
                    <a:pt x="258" y="175"/>
                  </a:lnTo>
                  <a:lnTo>
                    <a:pt x="262" y="161"/>
                  </a:lnTo>
                  <a:lnTo>
                    <a:pt x="264" y="147"/>
                  </a:lnTo>
                  <a:lnTo>
                    <a:pt x="265" y="133"/>
                  </a:lnTo>
                  <a:lnTo>
                    <a:pt x="264" y="120"/>
                  </a:lnTo>
                  <a:lnTo>
                    <a:pt x="262" y="106"/>
                  </a:lnTo>
                  <a:lnTo>
                    <a:pt x="259" y="94"/>
                  </a:lnTo>
                  <a:lnTo>
                    <a:pt x="254" y="82"/>
                  </a:lnTo>
                  <a:lnTo>
                    <a:pt x="248" y="71"/>
                  </a:lnTo>
                  <a:lnTo>
                    <a:pt x="241" y="59"/>
                  </a:lnTo>
                  <a:lnTo>
                    <a:pt x="234" y="49"/>
                  </a:lnTo>
                  <a:lnTo>
                    <a:pt x="225" y="40"/>
                  </a:lnTo>
                  <a:lnTo>
                    <a:pt x="216" y="31"/>
                  </a:lnTo>
                  <a:lnTo>
                    <a:pt x="206" y="24"/>
                  </a:lnTo>
                  <a:lnTo>
                    <a:pt x="195" y="17"/>
                  </a:lnTo>
                  <a:lnTo>
                    <a:pt x="183" y="11"/>
                  </a:lnTo>
                  <a:lnTo>
                    <a:pt x="171" y="6"/>
                  </a:lnTo>
                  <a:lnTo>
                    <a:pt x="159" y="3"/>
                  </a:lnTo>
                  <a:lnTo>
                    <a:pt x="145" y="1"/>
                  </a:lnTo>
                  <a:lnTo>
                    <a:pt x="132" y="0"/>
                  </a:lnTo>
                  <a:lnTo>
                    <a:pt x="118" y="1"/>
                  </a:lnTo>
                  <a:lnTo>
                    <a:pt x="105" y="3"/>
                  </a:lnTo>
                  <a:lnTo>
                    <a:pt x="92" y="6"/>
                  </a:lnTo>
                  <a:lnTo>
                    <a:pt x="80" y="11"/>
                  </a:lnTo>
                  <a:lnTo>
                    <a:pt x="69" y="17"/>
                  </a:lnTo>
                  <a:lnTo>
                    <a:pt x="58" y="24"/>
                  </a:lnTo>
                  <a:lnTo>
                    <a:pt x="48" y="31"/>
                  </a:lnTo>
                  <a:lnTo>
                    <a:pt x="38" y="40"/>
                  </a:lnTo>
                  <a:lnTo>
                    <a:pt x="29" y="49"/>
                  </a:lnTo>
                  <a:lnTo>
                    <a:pt x="22" y="59"/>
                  </a:lnTo>
                  <a:lnTo>
                    <a:pt x="15" y="71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2" y="106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2" y="160"/>
                  </a:lnTo>
                  <a:lnTo>
                    <a:pt x="6" y="173"/>
                  </a:lnTo>
                  <a:lnTo>
                    <a:pt x="10" y="185"/>
                  </a:lnTo>
                  <a:lnTo>
                    <a:pt x="15" y="196"/>
                  </a:lnTo>
                  <a:lnTo>
                    <a:pt x="22" y="207"/>
                  </a:lnTo>
                  <a:lnTo>
                    <a:pt x="29" y="217"/>
                  </a:lnTo>
                  <a:lnTo>
                    <a:pt x="38" y="227"/>
                  </a:lnTo>
                  <a:lnTo>
                    <a:pt x="48" y="236"/>
                  </a:lnTo>
                  <a:lnTo>
                    <a:pt x="58" y="243"/>
                  </a:lnTo>
                  <a:lnTo>
                    <a:pt x="69" y="250"/>
                  </a:lnTo>
                  <a:lnTo>
                    <a:pt x="80" y="255"/>
                  </a:lnTo>
                  <a:lnTo>
                    <a:pt x="92" y="259"/>
                  </a:lnTo>
                  <a:lnTo>
                    <a:pt x="105" y="263"/>
                  </a:lnTo>
                  <a:lnTo>
                    <a:pt x="118" y="264"/>
                  </a:lnTo>
                  <a:lnTo>
                    <a:pt x="132" y="265"/>
                  </a:lnTo>
                  <a:lnTo>
                    <a:pt x="141" y="265"/>
                  </a:lnTo>
                  <a:lnTo>
                    <a:pt x="151" y="264"/>
                  </a:lnTo>
                  <a:lnTo>
                    <a:pt x="160" y="262"/>
                  </a:lnTo>
                  <a:lnTo>
                    <a:pt x="169" y="260"/>
                  </a:lnTo>
                  <a:lnTo>
                    <a:pt x="178" y="257"/>
                  </a:lnTo>
                  <a:lnTo>
                    <a:pt x="186" y="254"/>
                  </a:lnTo>
                  <a:lnTo>
                    <a:pt x="194" y="250"/>
                  </a:lnTo>
                  <a:lnTo>
                    <a:pt x="203" y="245"/>
                  </a:lnTo>
                  <a:lnTo>
                    <a:pt x="220" y="263"/>
                  </a:lnTo>
                  <a:lnTo>
                    <a:pt x="304" y="346"/>
                  </a:lnTo>
                  <a:lnTo>
                    <a:pt x="308" y="349"/>
                  </a:lnTo>
                  <a:lnTo>
                    <a:pt x="313" y="350"/>
                  </a:lnTo>
                  <a:lnTo>
                    <a:pt x="317" y="349"/>
                  </a:lnTo>
                  <a:lnTo>
                    <a:pt x="321" y="346"/>
                  </a:lnTo>
                  <a:lnTo>
                    <a:pt x="324" y="343"/>
                  </a:lnTo>
                  <a:lnTo>
                    <a:pt x="325" y="338"/>
                  </a:lnTo>
                  <a:lnTo>
                    <a:pt x="324" y="334"/>
                  </a:lnTo>
                  <a:lnTo>
                    <a:pt x="321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49"/>
          <p:cNvGrpSpPr/>
          <p:nvPr/>
        </p:nvGrpSpPr>
        <p:grpSpPr>
          <a:xfrm>
            <a:off x="4244766" y="3968301"/>
            <a:ext cx="399746" cy="574236"/>
            <a:chOff x="10502900" y="815975"/>
            <a:chExt cx="200025" cy="287338"/>
          </a:xfrm>
          <a:solidFill>
            <a:schemeClr val="bg1"/>
          </a:solidFill>
        </p:grpSpPr>
        <p:sp>
          <p:nvSpPr>
            <p:cNvPr id="31" name="Freeform 2127"/>
            <p:cNvSpPr>
              <a:spLocks/>
            </p:cNvSpPr>
            <p:nvPr/>
          </p:nvSpPr>
          <p:spPr bwMode="auto">
            <a:xfrm>
              <a:off x="10502900" y="815975"/>
              <a:ext cx="200025" cy="201613"/>
            </a:xfrm>
            <a:custGeom>
              <a:avLst/>
              <a:gdLst>
                <a:gd name="T0" fmla="*/ 284 w 632"/>
                <a:gd name="T1" fmla="*/ 3 h 632"/>
                <a:gd name="T2" fmla="*/ 237 w 632"/>
                <a:gd name="T3" fmla="*/ 10 h 632"/>
                <a:gd name="T4" fmla="*/ 193 w 632"/>
                <a:gd name="T5" fmla="*/ 26 h 632"/>
                <a:gd name="T6" fmla="*/ 152 w 632"/>
                <a:gd name="T7" fmla="*/ 47 h 632"/>
                <a:gd name="T8" fmla="*/ 115 w 632"/>
                <a:gd name="T9" fmla="*/ 72 h 632"/>
                <a:gd name="T10" fmla="*/ 82 w 632"/>
                <a:gd name="T11" fmla="*/ 104 h 632"/>
                <a:gd name="T12" fmla="*/ 54 w 632"/>
                <a:gd name="T13" fmla="*/ 139 h 632"/>
                <a:gd name="T14" fmla="*/ 31 w 632"/>
                <a:gd name="T15" fmla="*/ 180 h 632"/>
                <a:gd name="T16" fmla="*/ 14 w 632"/>
                <a:gd name="T17" fmla="*/ 222 h 632"/>
                <a:gd name="T18" fmla="*/ 4 w 632"/>
                <a:gd name="T19" fmla="*/ 269 h 632"/>
                <a:gd name="T20" fmla="*/ 0 w 632"/>
                <a:gd name="T21" fmla="*/ 316 h 632"/>
                <a:gd name="T22" fmla="*/ 3 w 632"/>
                <a:gd name="T23" fmla="*/ 363 h 632"/>
                <a:gd name="T24" fmla="*/ 14 w 632"/>
                <a:gd name="T25" fmla="*/ 407 h 632"/>
                <a:gd name="T26" fmla="*/ 30 w 632"/>
                <a:gd name="T27" fmla="*/ 450 h 632"/>
                <a:gd name="T28" fmla="*/ 50 w 632"/>
                <a:gd name="T29" fmla="*/ 489 h 632"/>
                <a:gd name="T30" fmla="*/ 77 w 632"/>
                <a:gd name="T31" fmla="*/ 523 h 632"/>
                <a:gd name="T32" fmla="*/ 109 w 632"/>
                <a:gd name="T33" fmla="*/ 555 h 632"/>
                <a:gd name="T34" fmla="*/ 144 w 632"/>
                <a:gd name="T35" fmla="*/ 581 h 632"/>
                <a:gd name="T36" fmla="*/ 183 w 632"/>
                <a:gd name="T37" fmla="*/ 602 h 632"/>
                <a:gd name="T38" fmla="*/ 225 w 632"/>
                <a:gd name="T39" fmla="*/ 618 h 632"/>
                <a:gd name="T40" fmla="*/ 270 w 632"/>
                <a:gd name="T41" fmla="*/ 628 h 632"/>
                <a:gd name="T42" fmla="*/ 301 w 632"/>
                <a:gd name="T43" fmla="*/ 473 h 632"/>
                <a:gd name="T44" fmla="*/ 256 w 632"/>
                <a:gd name="T45" fmla="*/ 512 h 632"/>
                <a:gd name="T46" fmla="*/ 185 w 632"/>
                <a:gd name="T47" fmla="*/ 447 h 632"/>
                <a:gd name="T48" fmla="*/ 181 w 632"/>
                <a:gd name="T49" fmla="*/ 431 h 632"/>
                <a:gd name="T50" fmla="*/ 196 w 632"/>
                <a:gd name="T51" fmla="*/ 421 h 632"/>
                <a:gd name="T52" fmla="*/ 256 w 632"/>
                <a:gd name="T53" fmla="*/ 475 h 632"/>
                <a:gd name="T54" fmla="*/ 309 w 632"/>
                <a:gd name="T55" fmla="*/ 423 h 632"/>
                <a:gd name="T56" fmla="*/ 319 w 632"/>
                <a:gd name="T57" fmla="*/ 421 h 632"/>
                <a:gd name="T58" fmla="*/ 326 w 632"/>
                <a:gd name="T59" fmla="*/ 426 h 632"/>
                <a:gd name="T60" fmla="*/ 430 w 632"/>
                <a:gd name="T61" fmla="*/ 423 h 632"/>
                <a:gd name="T62" fmla="*/ 446 w 632"/>
                <a:gd name="T63" fmla="*/ 426 h 632"/>
                <a:gd name="T64" fmla="*/ 450 w 632"/>
                <a:gd name="T65" fmla="*/ 442 h 632"/>
                <a:gd name="T66" fmla="*/ 381 w 632"/>
                <a:gd name="T67" fmla="*/ 511 h 632"/>
                <a:gd name="T68" fmla="*/ 365 w 632"/>
                <a:gd name="T69" fmla="*/ 507 h 632"/>
                <a:gd name="T70" fmla="*/ 346 w 632"/>
                <a:gd name="T71" fmla="*/ 630 h 632"/>
                <a:gd name="T72" fmla="*/ 391 w 632"/>
                <a:gd name="T73" fmla="*/ 623 h 632"/>
                <a:gd name="T74" fmla="*/ 434 w 632"/>
                <a:gd name="T75" fmla="*/ 608 h 632"/>
                <a:gd name="T76" fmla="*/ 474 w 632"/>
                <a:gd name="T77" fmla="*/ 589 h 632"/>
                <a:gd name="T78" fmla="*/ 511 w 632"/>
                <a:gd name="T79" fmla="*/ 564 h 632"/>
                <a:gd name="T80" fmla="*/ 544 w 632"/>
                <a:gd name="T81" fmla="*/ 534 h 632"/>
                <a:gd name="T82" fmla="*/ 572 w 632"/>
                <a:gd name="T83" fmla="*/ 501 h 632"/>
                <a:gd name="T84" fmla="*/ 595 w 632"/>
                <a:gd name="T85" fmla="*/ 463 h 632"/>
                <a:gd name="T86" fmla="*/ 613 w 632"/>
                <a:gd name="T87" fmla="*/ 421 h 632"/>
                <a:gd name="T88" fmla="*/ 626 w 632"/>
                <a:gd name="T89" fmla="*/ 378 h 632"/>
                <a:gd name="T90" fmla="*/ 631 w 632"/>
                <a:gd name="T91" fmla="*/ 332 h 632"/>
                <a:gd name="T92" fmla="*/ 629 w 632"/>
                <a:gd name="T93" fmla="*/ 283 h 632"/>
                <a:gd name="T94" fmla="*/ 622 w 632"/>
                <a:gd name="T95" fmla="*/ 237 h 632"/>
                <a:gd name="T96" fmla="*/ 606 w 632"/>
                <a:gd name="T97" fmla="*/ 193 h 632"/>
                <a:gd name="T98" fmla="*/ 585 w 632"/>
                <a:gd name="T99" fmla="*/ 153 h 632"/>
                <a:gd name="T100" fmla="*/ 560 w 632"/>
                <a:gd name="T101" fmla="*/ 115 h 632"/>
                <a:gd name="T102" fmla="*/ 528 w 632"/>
                <a:gd name="T103" fmla="*/ 82 h 632"/>
                <a:gd name="T104" fmla="*/ 492 w 632"/>
                <a:gd name="T105" fmla="*/ 54 h 632"/>
                <a:gd name="T106" fmla="*/ 452 w 632"/>
                <a:gd name="T107" fmla="*/ 32 h 632"/>
                <a:gd name="T108" fmla="*/ 409 w 632"/>
                <a:gd name="T109" fmla="*/ 15 h 632"/>
                <a:gd name="T110" fmla="*/ 364 w 632"/>
                <a:gd name="T111" fmla="*/ 4 h 632"/>
                <a:gd name="T112" fmla="*/ 315 w 632"/>
                <a:gd name="T1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2" h="632">
                  <a:moveTo>
                    <a:pt x="315" y="0"/>
                  </a:moveTo>
                  <a:lnTo>
                    <a:pt x="299" y="1"/>
                  </a:lnTo>
                  <a:lnTo>
                    <a:pt x="284" y="3"/>
                  </a:lnTo>
                  <a:lnTo>
                    <a:pt x="268" y="4"/>
                  </a:lnTo>
                  <a:lnTo>
                    <a:pt x="252" y="6"/>
                  </a:lnTo>
                  <a:lnTo>
                    <a:pt x="237" y="10"/>
                  </a:lnTo>
                  <a:lnTo>
                    <a:pt x="221" y="15"/>
                  </a:lnTo>
                  <a:lnTo>
                    <a:pt x="207" y="20"/>
                  </a:lnTo>
                  <a:lnTo>
                    <a:pt x="193" y="26"/>
                  </a:lnTo>
                  <a:lnTo>
                    <a:pt x="179" y="32"/>
                  </a:lnTo>
                  <a:lnTo>
                    <a:pt x="165" y="38"/>
                  </a:lnTo>
                  <a:lnTo>
                    <a:pt x="152" y="47"/>
                  </a:lnTo>
                  <a:lnTo>
                    <a:pt x="139" y="54"/>
                  </a:lnTo>
                  <a:lnTo>
                    <a:pt x="127" y="64"/>
                  </a:lnTo>
                  <a:lnTo>
                    <a:pt x="115" y="72"/>
                  </a:lnTo>
                  <a:lnTo>
                    <a:pt x="103" y="82"/>
                  </a:lnTo>
                  <a:lnTo>
                    <a:pt x="92" y="93"/>
                  </a:lnTo>
                  <a:lnTo>
                    <a:pt x="82" y="104"/>
                  </a:lnTo>
                  <a:lnTo>
                    <a:pt x="72" y="115"/>
                  </a:lnTo>
                  <a:lnTo>
                    <a:pt x="63" y="127"/>
                  </a:lnTo>
                  <a:lnTo>
                    <a:pt x="54" y="139"/>
                  </a:lnTo>
                  <a:lnTo>
                    <a:pt x="45" y="153"/>
                  </a:lnTo>
                  <a:lnTo>
                    <a:pt x="38" y="166"/>
                  </a:lnTo>
                  <a:lnTo>
                    <a:pt x="31" y="180"/>
                  </a:lnTo>
                  <a:lnTo>
                    <a:pt x="25" y="193"/>
                  </a:lnTo>
                  <a:lnTo>
                    <a:pt x="19" y="208"/>
                  </a:lnTo>
                  <a:lnTo>
                    <a:pt x="14" y="222"/>
                  </a:lnTo>
                  <a:lnTo>
                    <a:pt x="10" y="237"/>
                  </a:lnTo>
                  <a:lnTo>
                    <a:pt x="6" y="253"/>
                  </a:lnTo>
                  <a:lnTo>
                    <a:pt x="4" y="269"/>
                  </a:lnTo>
                  <a:lnTo>
                    <a:pt x="1" y="283"/>
                  </a:lnTo>
                  <a:lnTo>
                    <a:pt x="0" y="301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6" y="378"/>
                  </a:lnTo>
                  <a:lnTo>
                    <a:pt x="9" y="393"/>
                  </a:lnTo>
                  <a:lnTo>
                    <a:pt x="14" y="407"/>
                  </a:lnTo>
                  <a:lnTo>
                    <a:pt x="17" y="421"/>
                  </a:lnTo>
                  <a:lnTo>
                    <a:pt x="23" y="436"/>
                  </a:lnTo>
                  <a:lnTo>
                    <a:pt x="30" y="450"/>
                  </a:lnTo>
                  <a:lnTo>
                    <a:pt x="36" y="463"/>
                  </a:lnTo>
                  <a:lnTo>
                    <a:pt x="43" y="475"/>
                  </a:lnTo>
                  <a:lnTo>
                    <a:pt x="50" y="489"/>
                  </a:lnTo>
                  <a:lnTo>
                    <a:pt x="59" y="501"/>
                  </a:lnTo>
                  <a:lnTo>
                    <a:pt x="69" y="512"/>
                  </a:lnTo>
                  <a:lnTo>
                    <a:pt x="77" y="523"/>
                  </a:lnTo>
                  <a:lnTo>
                    <a:pt x="87" y="534"/>
                  </a:lnTo>
                  <a:lnTo>
                    <a:pt x="98" y="545"/>
                  </a:lnTo>
                  <a:lnTo>
                    <a:pt x="109" y="555"/>
                  </a:lnTo>
                  <a:lnTo>
                    <a:pt x="120" y="564"/>
                  </a:lnTo>
                  <a:lnTo>
                    <a:pt x="132" y="573"/>
                  </a:lnTo>
                  <a:lnTo>
                    <a:pt x="144" y="581"/>
                  </a:lnTo>
                  <a:lnTo>
                    <a:pt x="157" y="589"/>
                  </a:lnTo>
                  <a:lnTo>
                    <a:pt x="170" y="596"/>
                  </a:lnTo>
                  <a:lnTo>
                    <a:pt x="183" y="602"/>
                  </a:lnTo>
                  <a:lnTo>
                    <a:pt x="197" y="608"/>
                  </a:lnTo>
                  <a:lnTo>
                    <a:pt x="210" y="613"/>
                  </a:lnTo>
                  <a:lnTo>
                    <a:pt x="225" y="618"/>
                  </a:lnTo>
                  <a:lnTo>
                    <a:pt x="240" y="623"/>
                  </a:lnTo>
                  <a:lnTo>
                    <a:pt x="254" y="625"/>
                  </a:lnTo>
                  <a:lnTo>
                    <a:pt x="270" y="628"/>
                  </a:lnTo>
                  <a:lnTo>
                    <a:pt x="285" y="630"/>
                  </a:lnTo>
                  <a:lnTo>
                    <a:pt x="301" y="632"/>
                  </a:lnTo>
                  <a:lnTo>
                    <a:pt x="301" y="473"/>
                  </a:lnTo>
                  <a:lnTo>
                    <a:pt x="267" y="507"/>
                  </a:lnTo>
                  <a:lnTo>
                    <a:pt x="262" y="511"/>
                  </a:lnTo>
                  <a:lnTo>
                    <a:pt x="256" y="512"/>
                  </a:lnTo>
                  <a:lnTo>
                    <a:pt x="249" y="511"/>
                  </a:lnTo>
                  <a:lnTo>
                    <a:pt x="245" y="507"/>
                  </a:lnTo>
                  <a:lnTo>
                    <a:pt x="185" y="447"/>
                  </a:lnTo>
                  <a:lnTo>
                    <a:pt x="181" y="442"/>
                  </a:lnTo>
                  <a:lnTo>
                    <a:pt x="180" y="436"/>
                  </a:lnTo>
                  <a:lnTo>
                    <a:pt x="181" y="431"/>
                  </a:lnTo>
                  <a:lnTo>
                    <a:pt x="185" y="426"/>
                  </a:lnTo>
                  <a:lnTo>
                    <a:pt x="190" y="423"/>
                  </a:lnTo>
                  <a:lnTo>
                    <a:pt x="196" y="421"/>
                  </a:lnTo>
                  <a:lnTo>
                    <a:pt x="201" y="423"/>
                  </a:lnTo>
                  <a:lnTo>
                    <a:pt x="205" y="426"/>
                  </a:lnTo>
                  <a:lnTo>
                    <a:pt x="256" y="475"/>
                  </a:lnTo>
                  <a:lnTo>
                    <a:pt x="304" y="426"/>
                  </a:lnTo>
                  <a:lnTo>
                    <a:pt x="307" y="424"/>
                  </a:lnTo>
                  <a:lnTo>
                    <a:pt x="309" y="423"/>
                  </a:lnTo>
                  <a:lnTo>
                    <a:pt x="313" y="421"/>
                  </a:lnTo>
                  <a:lnTo>
                    <a:pt x="315" y="421"/>
                  </a:lnTo>
                  <a:lnTo>
                    <a:pt x="319" y="421"/>
                  </a:lnTo>
                  <a:lnTo>
                    <a:pt x="321" y="423"/>
                  </a:lnTo>
                  <a:lnTo>
                    <a:pt x="324" y="424"/>
                  </a:lnTo>
                  <a:lnTo>
                    <a:pt x="326" y="426"/>
                  </a:lnTo>
                  <a:lnTo>
                    <a:pt x="375" y="475"/>
                  </a:lnTo>
                  <a:lnTo>
                    <a:pt x="425" y="426"/>
                  </a:lnTo>
                  <a:lnTo>
                    <a:pt x="430" y="423"/>
                  </a:lnTo>
                  <a:lnTo>
                    <a:pt x="436" y="421"/>
                  </a:lnTo>
                  <a:lnTo>
                    <a:pt x="441" y="423"/>
                  </a:lnTo>
                  <a:lnTo>
                    <a:pt x="446" y="426"/>
                  </a:lnTo>
                  <a:lnTo>
                    <a:pt x="450" y="431"/>
                  </a:lnTo>
                  <a:lnTo>
                    <a:pt x="451" y="436"/>
                  </a:lnTo>
                  <a:lnTo>
                    <a:pt x="450" y="442"/>
                  </a:lnTo>
                  <a:lnTo>
                    <a:pt x="446" y="447"/>
                  </a:lnTo>
                  <a:lnTo>
                    <a:pt x="386" y="507"/>
                  </a:lnTo>
                  <a:lnTo>
                    <a:pt x="381" y="511"/>
                  </a:lnTo>
                  <a:lnTo>
                    <a:pt x="375" y="512"/>
                  </a:lnTo>
                  <a:lnTo>
                    <a:pt x="370" y="511"/>
                  </a:lnTo>
                  <a:lnTo>
                    <a:pt x="365" y="507"/>
                  </a:lnTo>
                  <a:lnTo>
                    <a:pt x="330" y="473"/>
                  </a:lnTo>
                  <a:lnTo>
                    <a:pt x="330" y="632"/>
                  </a:lnTo>
                  <a:lnTo>
                    <a:pt x="346" y="630"/>
                  </a:lnTo>
                  <a:lnTo>
                    <a:pt x="362" y="628"/>
                  </a:lnTo>
                  <a:lnTo>
                    <a:pt x="376" y="625"/>
                  </a:lnTo>
                  <a:lnTo>
                    <a:pt x="391" y="623"/>
                  </a:lnTo>
                  <a:lnTo>
                    <a:pt x="406" y="618"/>
                  </a:lnTo>
                  <a:lnTo>
                    <a:pt x="420" y="613"/>
                  </a:lnTo>
                  <a:lnTo>
                    <a:pt x="434" y="608"/>
                  </a:lnTo>
                  <a:lnTo>
                    <a:pt x="449" y="602"/>
                  </a:lnTo>
                  <a:lnTo>
                    <a:pt x="462" y="596"/>
                  </a:lnTo>
                  <a:lnTo>
                    <a:pt x="474" y="589"/>
                  </a:lnTo>
                  <a:lnTo>
                    <a:pt x="488" y="581"/>
                  </a:lnTo>
                  <a:lnTo>
                    <a:pt x="500" y="573"/>
                  </a:lnTo>
                  <a:lnTo>
                    <a:pt x="511" y="564"/>
                  </a:lnTo>
                  <a:lnTo>
                    <a:pt x="522" y="555"/>
                  </a:lnTo>
                  <a:lnTo>
                    <a:pt x="533" y="545"/>
                  </a:lnTo>
                  <a:lnTo>
                    <a:pt x="544" y="534"/>
                  </a:lnTo>
                  <a:lnTo>
                    <a:pt x="554" y="523"/>
                  </a:lnTo>
                  <a:lnTo>
                    <a:pt x="563" y="512"/>
                  </a:lnTo>
                  <a:lnTo>
                    <a:pt x="572" y="501"/>
                  </a:lnTo>
                  <a:lnTo>
                    <a:pt x="580" y="489"/>
                  </a:lnTo>
                  <a:lnTo>
                    <a:pt x="588" y="475"/>
                  </a:lnTo>
                  <a:lnTo>
                    <a:pt x="595" y="463"/>
                  </a:lnTo>
                  <a:lnTo>
                    <a:pt x="602" y="450"/>
                  </a:lnTo>
                  <a:lnTo>
                    <a:pt x="609" y="436"/>
                  </a:lnTo>
                  <a:lnTo>
                    <a:pt x="613" y="421"/>
                  </a:lnTo>
                  <a:lnTo>
                    <a:pt x="618" y="408"/>
                  </a:lnTo>
                  <a:lnTo>
                    <a:pt x="622" y="393"/>
                  </a:lnTo>
                  <a:lnTo>
                    <a:pt x="626" y="378"/>
                  </a:lnTo>
                  <a:lnTo>
                    <a:pt x="628" y="363"/>
                  </a:lnTo>
                  <a:lnTo>
                    <a:pt x="631" y="347"/>
                  </a:lnTo>
                  <a:lnTo>
                    <a:pt x="631" y="332"/>
                  </a:lnTo>
                  <a:lnTo>
                    <a:pt x="632" y="316"/>
                  </a:lnTo>
                  <a:lnTo>
                    <a:pt x="631" y="301"/>
                  </a:lnTo>
                  <a:lnTo>
                    <a:pt x="629" y="283"/>
                  </a:lnTo>
                  <a:lnTo>
                    <a:pt x="628" y="269"/>
                  </a:lnTo>
                  <a:lnTo>
                    <a:pt x="626" y="253"/>
                  </a:lnTo>
                  <a:lnTo>
                    <a:pt x="622" y="237"/>
                  </a:lnTo>
                  <a:lnTo>
                    <a:pt x="617" y="222"/>
                  </a:lnTo>
                  <a:lnTo>
                    <a:pt x="612" y="208"/>
                  </a:lnTo>
                  <a:lnTo>
                    <a:pt x="606" y="193"/>
                  </a:lnTo>
                  <a:lnTo>
                    <a:pt x="600" y="180"/>
                  </a:lnTo>
                  <a:lnTo>
                    <a:pt x="594" y="166"/>
                  </a:lnTo>
                  <a:lnTo>
                    <a:pt x="585" y="153"/>
                  </a:lnTo>
                  <a:lnTo>
                    <a:pt x="578" y="139"/>
                  </a:lnTo>
                  <a:lnTo>
                    <a:pt x="568" y="127"/>
                  </a:lnTo>
                  <a:lnTo>
                    <a:pt x="560" y="115"/>
                  </a:lnTo>
                  <a:lnTo>
                    <a:pt x="550" y="104"/>
                  </a:lnTo>
                  <a:lnTo>
                    <a:pt x="539" y="93"/>
                  </a:lnTo>
                  <a:lnTo>
                    <a:pt x="528" y="82"/>
                  </a:lnTo>
                  <a:lnTo>
                    <a:pt x="517" y="72"/>
                  </a:lnTo>
                  <a:lnTo>
                    <a:pt x="505" y="64"/>
                  </a:lnTo>
                  <a:lnTo>
                    <a:pt x="492" y="54"/>
                  </a:lnTo>
                  <a:lnTo>
                    <a:pt x="479" y="47"/>
                  </a:lnTo>
                  <a:lnTo>
                    <a:pt x="466" y="38"/>
                  </a:lnTo>
                  <a:lnTo>
                    <a:pt x="452" y="32"/>
                  </a:lnTo>
                  <a:lnTo>
                    <a:pt x="439" y="26"/>
                  </a:lnTo>
                  <a:lnTo>
                    <a:pt x="424" y="20"/>
                  </a:lnTo>
                  <a:lnTo>
                    <a:pt x="409" y="15"/>
                  </a:lnTo>
                  <a:lnTo>
                    <a:pt x="395" y="10"/>
                  </a:lnTo>
                  <a:lnTo>
                    <a:pt x="379" y="6"/>
                  </a:lnTo>
                  <a:lnTo>
                    <a:pt x="364" y="4"/>
                  </a:lnTo>
                  <a:lnTo>
                    <a:pt x="348" y="3"/>
                  </a:lnTo>
                  <a:lnTo>
                    <a:pt x="331" y="1"/>
                  </a:lnTo>
                  <a:lnTo>
                    <a:pt x="3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28"/>
            <p:cNvSpPr>
              <a:spLocks/>
            </p:cNvSpPr>
            <p:nvPr/>
          </p:nvSpPr>
          <p:spPr bwMode="auto">
            <a:xfrm>
              <a:off x="10569575" y="1036638"/>
              <a:ext cx="66675" cy="9525"/>
            </a:xfrm>
            <a:custGeom>
              <a:avLst/>
              <a:gdLst>
                <a:gd name="T0" fmla="*/ 196 w 210"/>
                <a:gd name="T1" fmla="*/ 0 h 29"/>
                <a:gd name="T2" fmla="*/ 15 w 210"/>
                <a:gd name="T3" fmla="*/ 0 h 29"/>
                <a:gd name="T4" fmla="*/ 9 w 210"/>
                <a:gd name="T5" fmla="*/ 1 h 29"/>
                <a:gd name="T6" fmla="*/ 5 w 210"/>
                <a:gd name="T7" fmla="*/ 3 h 29"/>
                <a:gd name="T8" fmla="*/ 2 w 210"/>
                <a:gd name="T9" fmla="*/ 8 h 29"/>
                <a:gd name="T10" fmla="*/ 0 w 210"/>
                <a:gd name="T11" fmla="*/ 14 h 29"/>
                <a:gd name="T12" fmla="*/ 2 w 210"/>
                <a:gd name="T13" fmla="*/ 20 h 29"/>
                <a:gd name="T14" fmla="*/ 5 w 210"/>
                <a:gd name="T15" fmla="*/ 25 h 29"/>
                <a:gd name="T16" fmla="*/ 9 w 210"/>
                <a:gd name="T17" fmla="*/ 28 h 29"/>
                <a:gd name="T18" fmla="*/ 15 w 210"/>
                <a:gd name="T19" fmla="*/ 29 h 29"/>
                <a:gd name="T20" fmla="*/ 196 w 210"/>
                <a:gd name="T21" fmla="*/ 29 h 29"/>
                <a:gd name="T22" fmla="*/ 202 w 210"/>
                <a:gd name="T23" fmla="*/ 28 h 29"/>
                <a:gd name="T24" fmla="*/ 207 w 210"/>
                <a:gd name="T25" fmla="*/ 25 h 29"/>
                <a:gd name="T26" fmla="*/ 209 w 210"/>
                <a:gd name="T27" fmla="*/ 20 h 29"/>
                <a:gd name="T28" fmla="*/ 210 w 210"/>
                <a:gd name="T29" fmla="*/ 14 h 29"/>
                <a:gd name="T30" fmla="*/ 209 w 210"/>
                <a:gd name="T31" fmla="*/ 8 h 29"/>
                <a:gd name="T32" fmla="*/ 207 w 210"/>
                <a:gd name="T33" fmla="*/ 3 h 29"/>
                <a:gd name="T34" fmla="*/ 202 w 210"/>
                <a:gd name="T35" fmla="*/ 1 h 29"/>
                <a:gd name="T36" fmla="*/ 196 w 210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9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196" y="29"/>
                  </a:lnTo>
                  <a:lnTo>
                    <a:pt x="202" y="28"/>
                  </a:lnTo>
                  <a:lnTo>
                    <a:pt x="207" y="25"/>
                  </a:lnTo>
                  <a:lnTo>
                    <a:pt x="209" y="20"/>
                  </a:lnTo>
                  <a:lnTo>
                    <a:pt x="210" y="14"/>
                  </a:lnTo>
                  <a:lnTo>
                    <a:pt x="209" y="8"/>
                  </a:lnTo>
                  <a:lnTo>
                    <a:pt x="207" y="3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29"/>
            <p:cNvSpPr>
              <a:spLocks/>
            </p:cNvSpPr>
            <p:nvPr/>
          </p:nvSpPr>
          <p:spPr bwMode="auto">
            <a:xfrm>
              <a:off x="10569575" y="1055688"/>
              <a:ext cx="66675" cy="9525"/>
            </a:xfrm>
            <a:custGeom>
              <a:avLst/>
              <a:gdLst>
                <a:gd name="T0" fmla="*/ 196 w 210"/>
                <a:gd name="T1" fmla="*/ 0 h 31"/>
                <a:gd name="T2" fmla="*/ 15 w 210"/>
                <a:gd name="T3" fmla="*/ 0 h 31"/>
                <a:gd name="T4" fmla="*/ 9 w 210"/>
                <a:gd name="T5" fmla="*/ 2 h 31"/>
                <a:gd name="T6" fmla="*/ 5 w 210"/>
                <a:gd name="T7" fmla="*/ 5 h 31"/>
                <a:gd name="T8" fmla="*/ 2 w 210"/>
                <a:gd name="T9" fmla="*/ 10 h 31"/>
                <a:gd name="T10" fmla="*/ 0 w 210"/>
                <a:gd name="T11" fmla="*/ 15 h 31"/>
                <a:gd name="T12" fmla="*/ 2 w 210"/>
                <a:gd name="T13" fmla="*/ 21 h 31"/>
                <a:gd name="T14" fmla="*/ 5 w 210"/>
                <a:gd name="T15" fmla="*/ 26 h 31"/>
                <a:gd name="T16" fmla="*/ 9 w 210"/>
                <a:gd name="T17" fmla="*/ 30 h 31"/>
                <a:gd name="T18" fmla="*/ 15 w 210"/>
                <a:gd name="T19" fmla="*/ 31 h 31"/>
                <a:gd name="T20" fmla="*/ 196 w 210"/>
                <a:gd name="T21" fmla="*/ 31 h 31"/>
                <a:gd name="T22" fmla="*/ 202 w 210"/>
                <a:gd name="T23" fmla="*/ 30 h 31"/>
                <a:gd name="T24" fmla="*/ 207 w 210"/>
                <a:gd name="T25" fmla="*/ 26 h 31"/>
                <a:gd name="T26" fmla="*/ 209 w 210"/>
                <a:gd name="T27" fmla="*/ 21 h 31"/>
                <a:gd name="T28" fmla="*/ 210 w 210"/>
                <a:gd name="T29" fmla="*/ 15 h 31"/>
                <a:gd name="T30" fmla="*/ 209 w 210"/>
                <a:gd name="T31" fmla="*/ 10 h 31"/>
                <a:gd name="T32" fmla="*/ 207 w 210"/>
                <a:gd name="T33" fmla="*/ 5 h 31"/>
                <a:gd name="T34" fmla="*/ 202 w 210"/>
                <a:gd name="T35" fmla="*/ 2 h 31"/>
                <a:gd name="T36" fmla="*/ 196 w 21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31">
                  <a:moveTo>
                    <a:pt x="196" y="0"/>
                  </a:moveTo>
                  <a:lnTo>
                    <a:pt x="15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196" y="31"/>
                  </a:lnTo>
                  <a:lnTo>
                    <a:pt x="202" y="30"/>
                  </a:lnTo>
                  <a:lnTo>
                    <a:pt x="207" y="26"/>
                  </a:lnTo>
                  <a:lnTo>
                    <a:pt x="209" y="21"/>
                  </a:lnTo>
                  <a:lnTo>
                    <a:pt x="210" y="15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2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30"/>
            <p:cNvSpPr>
              <a:spLocks/>
            </p:cNvSpPr>
            <p:nvPr/>
          </p:nvSpPr>
          <p:spPr bwMode="auto">
            <a:xfrm>
              <a:off x="10569575" y="1074738"/>
              <a:ext cx="66675" cy="28575"/>
            </a:xfrm>
            <a:custGeom>
              <a:avLst/>
              <a:gdLst>
                <a:gd name="T0" fmla="*/ 196 w 210"/>
                <a:gd name="T1" fmla="*/ 0 h 91"/>
                <a:gd name="T2" fmla="*/ 15 w 210"/>
                <a:gd name="T3" fmla="*/ 0 h 91"/>
                <a:gd name="T4" fmla="*/ 9 w 210"/>
                <a:gd name="T5" fmla="*/ 1 h 91"/>
                <a:gd name="T6" fmla="*/ 5 w 210"/>
                <a:gd name="T7" fmla="*/ 5 h 91"/>
                <a:gd name="T8" fmla="*/ 2 w 210"/>
                <a:gd name="T9" fmla="*/ 10 h 91"/>
                <a:gd name="T10" fmla="*/ 0 w 210"/>
                <a:gd name="T11" fmla="*/ 16 h 91"/>
                <a:gd name="T12" fmla="*/ 2 w 210"/>
                <a:gd name="T13" fmla="*/ 21 h 91"/>
                <a:gd name="T14" fmla="*/ 5 w 210"/>
                <a:gd name="T15" fmla="*/ 26 h 91"/>
                <a:gd name="T16" fmla="*/ 9 w 210"/>
                <a:gd name="T17" fmla="*/ 30 h 91"/>
                <a:gd name="T18" fmla="*/ 15 w 210"/>
                <a:gd name="T19" fmla="*/ 31 h 91"/>
                <a:gd name="T20" fmla="*/ 91 w 210"/>
                <a:gd name="T21" fmla="*/ 31 h 91"/>
                <a:gd name="T22" fmla="*/ 91 w 210"/>
                <a:gd name="T23" fmla="*/ 76 h 91"/>
                <a:gd name="T24" fmla="*/ 92 w 210"/>
                <a:gd name="T25" fmla="*/ 82 h 91"/>
                <a:gd name="T26" fmla="*/ 94 w 210"/>
                <a:gd name="T27" fmla="*/ 87 h 91"/>
                <a:gd name="T28" fmla="*/ 99 w 210"/>
                <a:gd name="T29" fmla="*/ 89 h 91"/>
                <a:gd name="T30" fmla="*/ 105 w 210"/>
                <a:gd name="T31" fmla="*/ 91 h 91"/>
                <a:gd name="T32" fmla="*/ 111 w 210"/>
                <a:gd name="T33" fmla="*/ 89 h 91"/>
                <a:gd name="T34" fmla="*/ 116 w 210"/>
                <a:gd name="T35" fmla="*/ 87 h 91"/>
                <a:gd name="T36" fmla="*/ 120 w 210"/>
                <a:gd name="T37" fmla="*/ 82 h 91"/>
                <a:gd name="T38" fmla="*/ 120 w 210"/>
                <a:gd name="T39" fmla="*/ 76 h 91"/>
                <a:gd name="T40" fmla="*/ 120 w 210"/>
                <a:gd name="T41" fmla="*/ 31 h 91"/>
                <a:gd name="T42" fmla="*/ 196 w 210"/>
                <a:gd name="T43" fmla="*/ 31 h 91"/>
                <a:gd name="T44" fmla="*/ 202 w 210"/>
                <a:gd name="T45" fmla="*/ 30 h 91"/>
                <a:gd name="T46" fmla="*/ 207 w 210"/>
                <a:gd name="T47" fmla="*/ 26 h 91"/>
                <a:gd name="T48" fmla="*/ 209 w 210"/>
                <a:gd name="T49" fmla="*/ 21 h 91"/>
                <a:gd name="T50" fmla="*/ 210 w 210"/>
                <a:gd name="T51" fmla="*/ 16 h 91"/>
                <a:gd name="T52" fmla="*/ 209 w 210"/>
                <a:gd name="T53" fmla="*/ 10 h 91"/>
                <a:gd name="T54" fmla="*/ 207 w 210"/>
                <a:gd name="T55" fmla="*/ 5 h 91"/>
                <a:gd name="T56" fmla="*/ 202 w 210"/>
                <a:gd name="T57" fmla="*/ 1 h 91"/>
                <a:gd name="T58" fmla="*/ 196 w 210"/>
                <a:gd name="T5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0" h="91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91" y="31"/>
                  </a:lnTo>
                  <a:lnTo>
                    <a:pt x="91" y="76"/>
                  </a:lnTo>
                  <a:lnTo>
                    <a:pt x="92" y="82"/>
                  </a:lnTo>
                  <a:lnTo>
                    <a:pt x="94" y="87"/>
                  </a:lnTo>
                  <a:lnTo>
                    <a:pt x="99" y="89"/>
                  </a:lnTo>
                  <a:lnTo>
                    <a:pt x="105" y="91"/>
                  </a:lnTo>
                  <a:lnTo>
                    <a:pt x="111" y="89"/>
                  </a:lnTo>
                  <a:lnTo>
                    <a:pt x="116" y="87"/>
                  </a:lnTo>
                  <a:lnTo>
                    <a:pt x="120" y="82"/>
                  </a:lnTo>
                  <a:lnTo>
                    <a:pt x="120" y="76"/>
                  </a:lnTo>
                  <a:lnTo>
                    <a:pt x="120" y="31"/>
                  </a:lnTo>
                  <a:lnTo>
                    <a:pt x="196" y="31"/>
                  </a:lnTo>
                  <a:lnTo>
                    <a:pt x="202" y="30"/>
                  </a:lnTo>
                  <a:lnTo>
                    <a:pt x="207" y="26"/>
                  </a:lnTo>
                  <a:lnTo>
                    <a:pt x="209" y="21"/>
                  </a:lnTo>
                  <a:lnTo>
                    <a:pt x="210" y="16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54"/>
          <p:cNvGrpSpPr/>
          <p:nvPr/>
        </p:nvGrpSpPr>
        <p:grpSpPr>
          <a:xfrm>
            <a:off x="7358008" y="4371218"/>
            <a:ext cx="487339" cy="487341"/>
            <a:chOff x="7594600" y="5349875"/>
            <a:chExt cx="285750" cy="285751"/>
          </a:xfrm>
          <a:solidFill>
            <a:schemeClr val="bg1"/>
          </a:solidFill>
        </p:grpSpPr>
        <p:sp>
          <p:nvSpPr>
            <p:cNvPr id="36" name="Freeform 3459"/>
            <p:cNvSpPr>
              <a:spLocks/>
            </p:cNvSpPr>
            <p:nvPr/>
          </p:nvSpPr>
          <p:spPr bwMode="auto">
            <a:xfrm>
              <a:off x="7594600" y="5349875"/>
              <a:ext cx="195262" cy="238125"/>
            </a:xfrm>
            <a:custGeom>
              <a:avLst/>
              <a:gdLst>
                <a:gd name="T0" fmla="*/ 412 w 491"/>
                <a:gd name="T1" fmla="*/ 384 h 602"/>
                <a:gd name="T2" fmla="*/ 376 w 491"/>
                <a:gd name="T3" fmla="*/ 370 h 602"/>
                <a:gd name="T4" fmla="*/ 361 w 491"/>
                <a:gd name="T5" fmla="*/ 307 h 602"/>
                <a:gd name="T6" fmla="*/ 379 w 491"/>
                <a:gd name="T7" fmla="*/ 288 h 602"/>
                <a:gd name="T8" fmla="*/ 397 w 491"/>
                <a:gd name="T9" fmla="*/ 252 h 602"/>
                <a:gd name="T10" fmla="*/ 406 w 491"/>
                <a:gd name="T11" fmla="*/ 214 h 602"/>
                <a:gd name="T12" fmla="*/ 415 w 491"/>
                <a:gd name="T13" fmla="*/ 202 h 602"/>
                <a:gd name="T14" fmla="*/ 420 w 491"/>
                <a:gd name="T15" fmla="*/ 183 h 602"/>
                <a:gd name="T16" fmla="*/ 416 w 491"/>
                <a:gd name="T17" fmla="*/ 152 h 602"/>
                <a:gd name="T18" fmla="*/ 412 w 491"/>
                <a:gd name="T19" fmla="*/ 121 h 602"/>
                <a:gd name="T20" fmla="*/ 420 w 491"/>
                <a:gd name="T21" fmla="*/ 78 h 602"/>
                <a:gd name="T22" fmla="*/ 415 w 491"/>
                <a:gd name="T23" fmla="*/ 45 h 602"/>
                <a:gd name="T24" fmla="*/ 402 w 491"/>
                <a:gd name="T25" fmla="*/ 27 h 602"/>
                <a:gd name="T26" fmla="*/ 383 w 491"/>
                <a:gd name="T27" fmla="*/ 15 h 602"/>
                <a:gd name="T28" fmla="*/ 342 w 491"/>
                <a:gd name="T29" fmla="*/ 3 h 602"/>
                <a:gd name="T30" fmla="*/ 292 w 491"/>
                <a:gd name="T31" fmla="*/ 0 h 602"/>
                <a:gd name="T32" fmla="*/ 245 w 491"/>
                <a:gd name="T33" fmla="*/ 9 h 602"/>
                <a:gd name="T34" fmla="*/ 213 w 491"/>
                <a:gd name="T35" fmla="*/ 27 h 602"/>
                <a:gd name="T36" fmla="*/ 202 w 491"/>
                <a:gd name="T37" fmla="*/ 42 h 602"/>
                <a:gd name="T38" fmla="*/ 181 w 491"/>
                <a:gd name="T39" fmla="*/ 44 h 602"/>
                <a:gd name="T40" fmla="*/ 163 w 491"/>
                <a:gd name="T41" fmla="*/ 56 h 602"/>
                <a:gd name="T42" fmla="*/ 154 w 491"/>
                <a:gd name="T43" fmla="*/ 87 h 602"/>
                <a:gd name="T44" fmla="*/ 164 w 491"/>
                <a:gd name="T45" fmla="*/ 138 h 602"/>
                <a:gd name="T46" fmla="*/ 159 w 491"/>
                <a:gd name="T47" fmla="*/ 144 h 602"/>
                <a:gd name="T48" fmla="*/ 150 w 491"/>
                <a:gd name="T49" fmla="*/ 162 h 602"/>
                <a:gd name="T50" fmla="*/ 149 w 491"/>
                <a:gd name="T51" fmla="*/ 184 h 602"/>
                <a:gd name="T52" fmla="*/ 154 w 491"/>
                <a:gd name="T53" fmla="*/ 201 h 602"/>
                <a:gd name="T54" fmla="*/ 163 w 491"/>
                <a:gd name="T55" fmla="*/ 214 h 602"/>
                <a:gd name="T56" fmla="*/ 170 w 491"/>
                <a:gd name="T57" fmla="*/ 237 h 602"/>
                <a:gd name="T58" fmla="*/ 180 w 491"/>
                <a:gd name="T59" fmla="*/ 271 h 602"/>
                <a:gd name="T60" fmla="*/ 203 w 491"/>
                <a:gd name="T61" fmla="*/ 306 h 602"/>
                <a:gd name="T62" fmla="*/ 216 w 491"/>
                <a:gd name="T63" fmla="*/ 364 h 602"/>
                <a:gd name="T64" fmla="*/ 171 w 491"/>
                <a:gd name="T65" fmla="*/ 381 h 602"/>
                <a:gd name="T66" fmla="*/ 105 w 491"/>
                <a:gd name="T67" fmla="*/ 401 h 602"/>
                <a:gd name="T68" fmla="*/ 46 w 491"/>
                <a:gd name="T69" fmla="*/ 428 h 602"/>
                <a:gd name="T70" fmla="*/ 22 w 491"/>
                <a:gd name="T71" fmla="*/ 449 h 602"/>
                <a:gd name="T72" fmla="*/ 10 w 491"/>
                <a:gd name="T73" fmla="*/ 479 h 602"/>
                <a:gd name="T74" fmla="*/ 3 w 491"/>
                <a:gd name="T75" fmla="*/ 540 h 602"/>
                <a:gd name="T76" fmla="*/ 1 w 491"/>
                <a:gd name="T77" fmla="*/ 594 h 602"/>
                <a:gd name="T78" fmla="*/ 12 w 491"/>
                <a:gd name="T79" fmla="*/ 602 h 602"/>
                <a:gd name="T80" fmla="*/ 412 w 491"/>
                <a:gd name="T81" fmla="*/ 572 h 602"/>
                <a:gd name="T82" fmla="*/ 409 w 491"/>
                <a:gd name="T83" fmla="*/ 531 h 602"/>
                <a:gd name="T84" fmla="*/ 415 w 491"/>
                <a:gd name="T85" fmla="*/ 500 h 602"/>
                <a:gd name="T86" fmla="*/ 426 w 491"/>
                <a:gd name="T87" fmla="*/ 472 h 602"/>
                <a:gd name="T88" fmla="*/ 443 w 491"/>
                <a:gd name="T89" fmla="*/ 447 h 602"/>
                <a:gd name="T90" fmla="*/ 465 w 491"/>
                <a:gd name="T91" fmla="*/ 427 h 602"/>
                <a:gd name="T92" fmla="*/ 491 w 491"/>
                <a:gd name="T93" fmla="*/ 41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02">
                  <a:moveTo>
                    <a:pt x="491" y="411"/>
                  </a:moveTo>
                  <a:lnTo>
                    <a:pt x="424" y="388"/>
                  </a:lnTo>
                  <a:lnTo>
                    <a:pt x="412" y="384"/>
                  </a:lnTo>
                  <a:lnTo>
                    <a:pt x="401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9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3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2" y="266"/>
                  </a:lnTo>
                  <a:lnTo>
                    <a:pt x="397" y="252"/>
                  </a:lnTo>
                  <a:lnTo>
                    <a:pt x="401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10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9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19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2" y="27"/>
                  </a:lnTo>
                  <a:lnTo>
                    <a:pt x="397" y="24"/>
                  </a:lnTo>
                  <a:lnTo>
                    <a:pt x="391" y="18"/>
                  </a:lnTo>
                  <a:lnTo>
                    <a:pt x="383" y="15"/>
                  </a:lnTo>
                  <a:lnTo>
                    <a:pt x="375" y="12"/>
                  </a:lnTo>
                  <a:lnTo>
                    <a:pt x="360" y="7"/>
                  </a:lnTo>
                  <a:lnTo>
                    <a:pt x="342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2" y="0"/>
                  </a:lnTo>
                  <a:lnTo>
                    <a:pt x="276" y="2"/>
                  </a:lnTo>
                  <a:lnTo>
                    <a:pt x="261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8" y="31"/>
                  </a:lnTo>
                  <a:lnTo>
                    <a:pt x="204" y="36"/>
                  </a:lnTo>
                  <a:lnTo>
                    <a:pt x="202" y="42"/>
                  </a:lnTo>
                  <a:lnTo>
                    <a:pt x="194" y="42"/>
                  </a:lnTo>
                  <a:lnTo>
                    <a:pt x="188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6" y="75"/>
                  </a:lnTo>
                  <a:lnTo>
                    <a:pt x="154" y="87"/>
                  </a:lnTo>
                  <a:lnTo>
                    <a:pt x="156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2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2" y="196"/>
                  </a:lnTo>
                  <a:lnTo>
                    <a:pt x="154" y="201"/>
                  </a:lnTo>
                  <a:lnTo>
                    <a:pt x="157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70" y="237"/>
                  </a:lnTo>
                  <a:lnTo>
                    <a:pt x="171" y="246"/>
                  </a:lnTo>
                  <a:lnTo>
                    <a:pt x="173" y="255"/>
                  </a:lnTo>
                  <a:lnTo>
                    <a:pt x="180" y="271"/>
                  </a:lnTo>
                  <a:lnTo>
                    <a:pt x="188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1" y="314"/>
                  </a:lnTo>
                  <a:lnTo>
                    <a:pt x="216" y="319"/>
                  </a:lnTo>
                  <a:lnTo>
                    <a:pt x="216" y="364"/>
                  </a:lnTo>
                  <a:lnTo>
                    <a:pt x="202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6" y="384"/>
                  </a:lnTo>
                  <a:lnTo>
                    <a:pt x="130" y="393"/>
                  </a:lnTo>
                  <a:lnTo>
                    <a:pt x="105" y="401"/>
                  </a:lnTo>
                  <a:lnTo>
                    <a:pt x="84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6" y="460"/>
                  </a:lnTo>
                  <a:lnTo>
                    <a:pt x="10" y="479"/>
                  </a:lnTo>
                  <a:lnTo>
                    <a:pt x="7" y="499"/>
                  </a:lnTo>
                  <a:lnTo>
                    <a:pt x="4" y="521"/>
                  </a:lnTo>
                  <a:lnTo>
                    <a:pt x="3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8" y="600"/>
                  </a:lnTo>
                  <a:lnTo>
                    <a:pt x="12" y="602"/>
                  </a:lnTo>
                  <a:lnTo>
                    <a:pt x="421" y="602"/>
                  </a:lnTo>
                  <a:lnTo>
                    <a:pt x="416" y="587"/>
                  </a:lnTo>
                  <a:lnTo>
                    <a:pt x="412" y="572"/>
                  </a:lnTo>
                  <a:lnTo>
                    <a:pt x="410" y="557"/>
                  </a:lnTo>
                  <a:lnTo>
                    <a:pt x="409" y="541"/>
                  </a:lnTo>
                  <a:lnTo>
                    <a:pt x="409" y="531"/>
                  </a:lnTo>
                  <a:lnTo>
                    <a:pt x="410" y="519"/>
                  </a:lnTo>
                  <a:lnTo>
                    <a:pt x="412" y="509"/>
                  </a:lnTo>
                  <a:lnTo>
                    <a:pt x="415" y="500"/>
                  </a:lnTo>
                  <a:lnTo>
                    <a:pt x="417" y="490"/>
                  </a:lnTo>
                  <a:lnTo>
                    <a:pt x="421" y="481"/>
                  </a:lnTo>
                  <a:lnTo>
                    <a:pt x="426" y="472"/>
                  </a:lnTo>
                  <a:lnTo>
                    <a:pt x="432" y="463"/>
                  </a:lnTo>
                  <a:lnTo>
                    <a:pt x="437" y="455"/>
                  </a:lnTo>
                  <a:lnTo>
                    <a:pt x="443" y="447"/>
                  </a:lnTo>
                  <a:lnTo>
                    <a:pt x="450" y="440"/>
                  </a:lnTo>
                  <a:lnTo>
                    <a:pt x="457" y="433"/>
                  </a:lnTo>
                  <a:lnTo>
                    <a:pt x="465" y="427"/>
                  </a:lnTo>
                  <a:lnTo>
                    <a:pt x="473" y="420"/>
                  </a:lnTo>
                  <a:lnTo>
                    <a:pt x="482" y="415"/>
                  </a:lnTo>
                  <a:lnTo>
                    <a:pt x="491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60"/>
            <p:cNvSpPr>
              <a:spLocks noEditPoints="1"/>
            </p:cNvSpPr>
            <p:nvPr/>
          </p:nvSpPr>
          <p:spPr bwMode="auto">
            <a:xfrm>
              <a:off x="7766050" y="5516563"/>
              <a:ext cx="114300" cy="119063"/>
            </a:xfrm>
            <a:custGeom>
              <a:avLst/>
              <a:gdLst>
                <a:gd name="T0" fmla="*/ 100 w 288"/>
                <a:gd name="T1" fmla="*/ 215 h 301"/>
                <a:gd name="T2" fmla="*/ 74 w 288"/>
                <a:gd name="T3" fmla="*/ 206 h 301"/>
                <a:gd name="T4" fmla="*/ 51 w 288"/>
                <a:gd name="T5" fmla="*/ 189 h 301"/>
                <a:gd name="T6" fmla="*/ 36 w 288"/>
                <a:gd name="T7" fmla="*/ 166 h 301"/>
                <a:gd name="T8" fmla="*/ 26 w 288"/>
                <a:gd name="T9" fmla="*/ 140 h 301"/>
                <a:gd name="T10" fmla="*/ 24 w 288"/>
                <a:gd name="T11" fmla="*/ 111 h 301"/>
                <a:gd name="T12" fmla="*/ 31 w 288"/>
                <a:gd name="T13" fmla="*/ 84 h 301"/>
                <a:gd name="T14" fmla="*/ 46 w 288"/>
                <a:gd name="T15" fmla="*/ 59 h 301"/>
                <a:gd name="T16" fmla="*/ 65 w 288"/>
                <a:gd name="T17" fmla="*/ 42 h 301"/>
                <a:gd name="T18" fmla="*/ 91 w 288"/>
                <a:gd name="T19" fmla="*/ 29 h 301"/>
                <a:gd name="T20" fmla="*/ 119 w 288"/>
                <a:gd name="T21" fmla="*/ 25 h 301"/>
                <a:gd name="T22" fmla="*/ 149 w 288"/>
                <a:gd name="T23" fmla="*/ 29 h 301"/>
                <a:gd name="T24" fmla="*/ 173 w 288"/>
                <a:gd name="T25" fmla="*/ 42 h 301"/>
                <a:gd name="T26" fmla="*/ 194 w 288"/>
                <a:gd name="T27" fmla="*/ 59 h 301"/>
                <a:gd name="T28" fmla="*/ 208 w 288"/>
                <a:gd name="T29" fmla="*/ 84 h 301"/>
                <a:gd name="T30" fmla="*/ 216 w 288"/>
                <a:gd name="T31" fmla="*/ 111 h 301"/>
                <a:gd name="T32" fmla="*/ 214 w 288"/>
                <a:gd name="T33" fmla="*/ 140 h 301"/>
                <a:gd name="T34" fmla="*/ 204 w 288"/>
                <a:gd name="T35" fmla="*/ 166 h 301"/>
                <a:gd name="T36" fmla="*/ 187 w 288"/>
                <a:gd name="T37" fmla="*/ 189 h 301"/>
                <a:gd name="T38" fmla="*/ 166 w 288"/>
                <a:gd name="T39" fmla="*/ 206 h 301"/>
                <a:gd name="T40" fmla="*/ 139 w 288"/>
                <a:gd name="T41" fmla="*/ 215 h 301"/>
                <a:gd name="T42" fmla="*/ 285 w 288"/>
                <a:gd name="T43" fmla="*/ 280 h 301"/>
                <a:gd name="T44" fmla="*/ 214 w 288"/>
                <a:gd name="T45" fmla="*/ 194 h 301"/>
                <a:gd name="T46" fmla="*/ 231 w 288"/>
                <a:gd name="T47" fmla="*/ 166 h 301"/>
                <a:gd name="T48" fmla="*/ 239 w 288"/>
                <a:gd name="T49" fmla="*/ 133 h 301"/>
                <a:gd name="T50" fmla="*/ 237 w 288"/>
                <a:gd name="T51" fmla="*/ 97 h 301"/>
                <a:gd name="T52" fmla="*/ 226 w 288"/>
                <a:gd name="T53" fmla="*/ 63 h 301"/>
                <a:gd name="T54" fmla="*/ 204 w 288"/>
                <a:gd name="T55" fmla="*/ 36 h 301"/>
                <a:gd name="T56" fmla="*/ 177 w 288"/>
                <a:gd name="T57" fmla="*/ 16 h 301"/>
                <a:gd name="T58" fmla="*/ 144 w 288"/>
                <a:gd name="T59" fmla="*/ 3 h 301"/>
                <a:gd name="T60" fmla="*/ 108 w 288"/>
                <a:gd name="T61" fmla="*/ 2 h 301"/>
                <a:gd name="T62" fmla="*/ 73 w 288"/>
                <a:gd name="T63" fmla="*/ 11 h 301"/>
                <a:gd name="T64" fmla="*/ 44 w 288"/>
                <a:gd name="T65" fmla="*/ 29 h 301"/>
                <a:gd name="T66" fmla="*/ 20 w 288"/>
                <a:gd name="T67" fmla="*/ 54 h 301"/>
                <a:gd name="T68" fmla="*/ 5 w 288"/>
                <a:gd name="T69" fmla="*/ 85 h 301"/>
                <a:gd name="T70" fmla="*/ 0 w 288"/>
                <a:gd name="T71" fmla="*/ 121 h 301"/>
                <a:gd name="T72" fmla="*/ 5 w 288"/>
                <a:gd name="T73" fmla="*/ 157 h 301"/>
                <a:gd name="T74" fmla="*/ 20 w 288"/>
                <a:gd name="T75" fmla="*/ 188 h 301"/>
                <a:gd name="T76" fmla="*/ 44 w 288"/>
                <a:gd name="T77" fmla="*/ 214 h 301"/>
                <a:gd name="T78" fmla="*/ 73 w 288"/>
                <a:gd name="T79" fmla="*/ 232 h 301"/>
                <a:gd name="T80" fmla="*/ 108 w 288"/>
                <a:gd name="T81" fmla="*/ 241 h 301"/>
                <a:gd name="T82" fmla="*/ 139 w 288"/>
                <a:gd name="T83" fmla="*/ 239 h 301"/>
                <a:gd name="T84" fmla="*/ 166 w 288"/>
                <a:gd name="T85" fmla="*/ 232 h 301"/>
                <a:gd name="T86" fmla="*/ 189 w 288"/>
                <a:gd name="T87" fmla="*/ 219 h 301"/>
                <a:gd name="T88" fmla="*/ 271 w 288"/>
                <a:gd name="T89" fmla="*/ 301 h 301"/>
                <a:gd name="T90" fmla="*/ 285 w 288"/>
                <a:gd name="T91" fmla="*/ 297 h 301"/>
                <a:gd name="T92" fmla="*/ 288 w 288"/>
                <a:gd name="T93" fmla="*/ 28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301">
                  <a:moveTo>
                    <a:pt x="119" y="217"/>
                  </a:moveTo>
                  <a:lnTo>
                    <a:pt x="110" y="216"/>
                  </a:lnTo>
                  <a:lnTo>
                    <a:pt x="100" y="215"/>
                  </a:lnTo>
                  <a:lnTo>
                    <a:pt x="91" y="212"/>
                  </a:lnTo>
                  <a:lnTo>
                    <a:pt x="82" y="210"/>
                  </a:lnTo>
                  <a:lnTo>
                    <a:pt x="74" y="206"/>
                  </a:lnTo>
                  <a:lnTo>
                    <a:pt x="65" y="201"/>
                  </a:lnTo>
                  <a:lnTo>
                    <a:pt x="59" y="196"/>
                  </a:lnTo>
                  <a:lnTo>
                    <a:pt x="51" y="189"/>
                  </a:lnTo>
                  <a:lnTo>
                    <a:pt x="46" y="182"/>
                  </a:lnTo>
                  <a:lnTo>
                    <a:pt x="40" y="175"/>
                  </a:lnTo>
                  <a:lnTo>
                    <a:pt x="36" y="166"/>
                  </a:lnTo>
                  <a:lnTo>
                    <a:pt x="31" y="158"/>
                  </a:lnTo>
                  <a:lnTo>
                    <a:pt x="28" y="149"/>
                  </a:lnTo>
                  <a:lnTo>
                    <a:pt x="26" y="140"/>
                  </a:lnTo>
                  <a:lnTo>
                    <a:pt x="24" y="130"/>
                  </a:lnTo>
                  <a:lnTo>
                    <a:pt x="23" y="121"/>
                  </a:lnTo>
                  <a:lnTo>
                    <a:pt x="24" y="111"/>
                  </a:lnTo>
                  <a:lnTo>
                    <a:pt x="26" y="102"/>
                  </a:lnTo>
                  <a:lnTo>
                    <a:pt x="28" y="93"/>
                  </a:lnTo>
                  <a:lnTo>
                    <a:pt x="31" y="84"/>
                  </a:lnTo>
                  <a:lnTo>
                    <a:pt x="36" y="75"/>
                  </a:lnTo>
                  <a:lnTo>
                    <a:pt x="40" y="67"/>
                  </a:lnTo>
                  <a:lnTo>
                    <a:pt x="46" y="59"/>
                  </a:lnTo>
                  <a:lnTo>
                    <a:pt x="51" y="53"/>
                  </a:lnTo>
                  <a:lnTo>
                    <a:pt x="59" y="47"/>
                  </a:lnTo>
                  <a:lnTo>
                    <a:pt x="65" y="42"/>
                  </a:lnTo>
                  <a:lnTo>
                    <a:pt x="74" y="36"/>
                  </a:lnTo>
                  <a:lnTo>
                    <a:pt x="82" y="33"/>
                  </a:lnTo>
                  <a:lnTo>
                    <a:pt x="91" y="29"/>
                  </a:lnTo>
                  <a:lnTo>
                    <a:pt x="100" y="26"/>
                  </a:lnTo>
                  <a:lnTo>
                    <a:pt x="110" y="25"/>
                  </a:lnTo>
                  <a:lnTo>
                    <a:pt x="119" y="25"/>
                  </a:lnTo>
                  <a:lnTo>
                    <a:pt x="130" y="25"/>
                  </a:lnTo>
                  <a:lnTo>
                    <a:pt x="139" y="26"/>
                  </a:lnTo>
                  <a:lnTo>
                    <a:pt x="149" y="29"/>
                  </a:lnTo>
                  <a:lnTo>
                    <a:pt x="157" y="33"/>
                  </a:lnTo>
                  <a:lnTo>
                    <a:pt x="166" y="36"/>
                  </a:lnTo>
                  <a:lnTo>
                    <a:pt x="173" y="42"/>
                  </a:lnTo>
                  <a:lnTo>
                    <a:pt x="181" y="47"/>
                  </a:lnTo>
                  <a:lnTo>
                    <a:pt x="187" y="53"/>
                  </a:lnTo>
                  <a:lnTo>
                    <a:pt x="194" y="59"/>
                  </a:lnTo>
                  <a:lnTo>
                    <a:pt x="199" y="67"/>
                  </a:lnTo>
                  <a:lnTo>
                    <a:pt x="204" y="75"/>
                  </a:lnTo>
                  <a:lnTo>
                    <a:pt x="208" y="84"/>
                  </a:lnTo>
                  <a:lnTo>
                    <a:pt x="212" y="93"/>
                  </a:lnTo>
                  <a:lnTo>
                    <a:pt x="214" y="102"/>
                  </a:lnTo>
                  <a:lnTo>
                    <a:pt x="216" y="111"/>
                  </a:lnTo>
                  <a:lnTo>
                    <a:pt x="216" y="121"/>
                  </a:lnTo>
                  <a:lnTo>
                    <a:pt x="216" y="130"/>
                  </a:lnTo>
                  <a:lnTo>
                    <a:pt x="214" y="140"/>
                  </a:lnTo>
                  <a:lnTo>
                    <a:pt x="212" y="149"/>
                  </a:lnTo>
                  <a:lnTo>
                    <a:pt x="208" y="158"/>
                  </a:lnTo>
                  <a:lnTo>
                    <a:pt x="204" y="166"/>
                  </a:lnTo>
                  <a:lnTo>
                    <a:pt x="199" y="175"/>
                  </a:lnTo>
                  <a:lnTo>
                    <a:pt x="194" y="182"/>
                  </a:lnTo>
                  <a:lnTo>
                    <a:pt x="187" y="189"/>
                  </a:lnTo>
                  <a:lnTo>
                    <a:pt x="181" y="196"/>
                  </a:lnTo>
                  <a:lnTo>
                    <a:pt x="173" y="201"/>
                  </a:lnTo>
                  <a:lnTo>
                    <a:pt x="166" y="206"/>
                  </a:lnTo>
                  <a:lnTo>
                    <a:pt x="157" y="210"/>
                  </a:lnTo>
                  <a:lnTo>
                    <a:pt x="149" y="212"/>
                  </a:lnTo>
                  <a:lnTo>
                    <a:pt x="139" y="215"/>
                  </a:lnTo>
                  <a:lnTo>
                    <a:pt x="130" y="216"/>
                  </a:lnTo>
                  <a:lnTo>
                    <a:pt x="119" y="217"/>
                  </a:lnTo>
                  <a:close/>
                  <a:moveTo>
                    <a:pt x="285" y="280"/>
                  </a:moveTo>
                  <a:lnTo>
                    <a:pt x="225" y="220"/>
                  </a:lnTo>
                  <a:lnTo>
                    <a:pt x="207" y="203"/>
                  </a:lnTo>
                  <a:lnTo>
                    <a:pt x="214" y="194"/>
                  </a:lnTo>
                  <a:lnTo>
                    <a:pt x="221" y="185"/>
                  </a:lnTo>
                  <a:lnTo>
                    <a:pt x="226" y="176"/>
                  </a:lnTo>
                  <a:lnTo>
                    <a:pt x="231" y="166"/>
                  </a:lnTo>
                  <a:lnTo>
                    <a:pt x="235" y="156"/>
                  </a:lnTo>
                  <a:lnTo>
                    <a:pt x="237" y="144"/>
                  </a:lnTo>
                  <a:lnTo>
                    <a:pt x="239" y="133"/>
                  </a:lnTo>
                  <a:lnTo>
                    <a:pt x="240" y="121"/>
                  </a:lnTo>
                  <a:lnTo>
                    <a:pt x="239" y="108"/>
                  </a:lnTo>
                  <a:lnTo>
                    <a:pt x="237" y="97"/>
                  </a:lnTo>
                  <a:lnTo>
                    <a:pt x="235" y="85"/>
                  </a:lnTo>
                  <a:lnTo>
                    <a:pt x="231" y="74"/>
                  </a:lnTo>
                  <a:lnTo>
                    <a:pt x="226" y="63"/>
                  </a:lnTo>
                  <a:lnTo>
                    <a:pt x="220" y="54"/>
                  </a:lnTo>
                  <a:lnTo>
                    <a:pt x="212" y="44"/>
                  </a:lnTo>
                  <a:lnTo>
                    <a:pt x="204" y="36"/>
                  </a:lnTo>
                  <a:lnTo>
                    <a:pt x="196" y="29"/>
                  </a:lnTo>
                  <a:lnTo>
                    <a:pt x="187" y="21"/>
                  </a:lnTo>
                  <a:lnTo>
                    <a:pt x="177" y="16"/>
                  </a:lnTo>
                  <a:lnTo>
                    <a:pt x="167" y="11"/>
                  </a:lnTo>
                  <a:lnTo>
                    <a:pt x="155" y="6"/>
                  </a:lnTo>
                  <a:lnTo>
                    <a:pt x="144" y="3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8" y="2"/>
                  </a:lnTo>
                  <a:lnTo>
                    <a:pt x="95" y="3"/>
                  </a:lnTo>
                  <a:lnTo>
                    <a:pt x="85" y="6"/>
                  </a:lnTo>
                  <a:lnTo>
                    <a:pt x="73" y="11"/>
                  </a:lnTo>
                  <a:lnTo>
                    <a:pt x="63" y="16"/>
                  </a:lnTo>
                  <a:lnTo>
                    <a:pt x="53" y="21"/>
                  </a:lnTo>
                  <a:lnTo>
                    <a:pt x="44" y="29"/>
                  </a:lnTo>
                  <a:lnTo>
                    <a:pt x="35" y="36"/>
                  </a:lnTo>
                  <a:lnTo>
                    <a:pt x="27" y="44"/>
                  </a:lnTo>
                  <a:lnTo>
                    <a:pt x="20" y="54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1"/>
                  </a:lnTo>
                  <a:lnTo>
                    <a:pt x="0" y="133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7"/>
                  </a:lnTo>
                  <a:lnTo>
                    <a:pt x="14" y="178"/>
                  </a:lnTo>
                  <a:lnTo>
                    <a:pt x="20" y="188"/>
                  </a:lnTo>
                  <a:lnTo>
                    <a:pt x="27" y="197"/>
                  </a:lnTo>
                  <a:lnTo>
                    <a:pt x="35" y="206"/>
                  </a:lnTo>
                  <a:lnTo>
                    <a:pt x="44" y="214"/>
                  </a:lnTo>
                  <a:lnTo>
                    <a:pt x="53" y="220"/>
                  </a:lnTo>
                  <a:lnTo>
                    <a:pt x="63" y="226"/>
                  </a:lnTo>
                  <a:lnTo>
                    <a:pt x="73" y="232"/>
                  </a:lnTo>
                  <a:lnTo>
                    <a:pt x="85" y="235"/>
                  </a:lnTo>
                  <a:lnTo>
                    <a:pt x="95" y="239"/>
                  </a:lnTo>
                  <a:lnTo>
                    <a:pt x="108" y="241"/>
                  </a:lnTo>
                  <a:lnTo>
                    <a:pt x="119" y="241"/>
                  </a:lnTo>
                  <a:lnTo>
                    <a:pt x="130" y="241"/>
                  </a:lnTo>
                  <a:lnTo>
                    <a:pt x="139" y="239"/>
                  </a:lnTo>
                  <a:lnTo>
                    <a:pt x="148" y="238"/>
                  </a:lnTo>
                  <a:lnTo>
                    <a:pt x="157" y="235"/>
                  </a:lnTo>
                  <a:lnTo>
                    <a:pt x="166" y="232"/>
                  </a:lnTo>
                  <a:lnTo>
                    <a:pt x="173" y="228"/>
                  </a:lnTo>
                  <a:lnTo>
                    <a:pt x="181" y="224"/>
                  </a:lnTo>
                  <a:lnTo>
                    <a:pt x="189" y="219"/>
                  </a:lnTo>
                  <a:lnTo>
                    <a:pt x="205" y="237"/>
                  </a:lnTo>
                  <a:lnTo>
                    <a:pt x="267" y="297"/>
                  </a:lnTo>
                  <a:lnTo>
                    <a:pt x="271" y="301"/>
                  </a:lnTo>
                  <a:lnTo>
                    <a:pt x="276" y="301"/>
                  </a:lnTo>
                  <a:lnTo>
                    <a:pt x="280" y="300"/>
                  </a:lnTo>
                  <a:lnTo>
                    <a:pt x="285" y="297"/>
                  </a:lnTo>
                  <a:lnTo>
                    <a:pt x="288" y="293"/>
                  </a:lnTo>
                  <a:lnTo>
                    <a:pt x="288" y="289"/>
                  </a:lnTo>
                  <a:lnTo>
                    <a:pt x="288" y="284"/>
                  </a:lnTo>
                  <a:lnTo>
                    <a:pt x="285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5241032" y="1238154"/>
            <a:ext cx="3651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E2E2E"/>
                </a:solidFill>
              </a:rPr>
              <a:t>достижение максимально доступного изложения материалов по предмету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969224" y="3284984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E2E2E"/>
                </a:solidFill>
              </a:rPr>
              <a:t>индивидуальный подход к обучающимся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76536" y="4058977"/>
            <a:ext cx="3112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E2E2E"/>
                </a:solidFill>
              </a:rPr>
              <a:t>продуманность и наполненность каждого этапа обучения в рамках темы предмета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609184" y="1988840"/>
            <a:ext cx="2879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2E2E2E"/>
                </a:solidFill>
              </a:rPr>
              <a:t>мотивация активной учебно-познавательной деятельности обучающихся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16496" y="2219615"/>
            <a:ext cx="3326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E2E2E"/>
                </a:solidFill>
              </a:rPr>
              <a:t>возможность задействовать все основные каналы восприятия при освоении новых тем предмета или при повторении пройденного материала</a:t>
            </a:r>
            <a:endParaRPr lang="ru-RU" sz="1600" dirty="0"/>
          </a:p>
        </p:txBody>
      </p:sp>
      <p:grpSp>
        <p:nvGrpSpPr>
          <p:cNvPr id="49" name="Group 34"/>
          <p:cNvGrpSpPr/>
          <p:nvPr/>
        </p:nvGrpSpPr>
        <p:grpSpPr>
          <a:xfrm>
            <a:off x="5880559" y="3760406"/>
            <a:ext cx="369788" cy="326646"/>
            <a:chOff x="7600950" y="779463"/>
            <a:chExt cx="285750" cy="252412"/>
          </a:xfrm>
          <a:solidFill>
            <a:schemeClr val="bg1"/>
          </a:solidFill>
        </p:grpSpPr>
        <p:sp>
          <p:nvSpPr>
            <p:cNvPr id="50" name="Freeform 3135"/>
            <p:cNvSpPr>
              <a:spLocks/>
            </p:cNvSpPr>
            <p:nvPr/>
          </p:nvSpPr>
          <p:spPr bwMode="auto">
            <a:xfrm>
              <a:off x="7677150" y="779463"/>
              <a:ext cx="209550" cy="242888"/>
            </a:xfrm>
            <a:custGeom>
              <a:avLst/>
              <a:gdLst>
                <a:gd name="T0" fmla="*/ 526 w 527"/>
                <a:gd name="T1" fmla="*/ 282 h 612"/>
                <a:gd name="T2" fmla="*/ 523 w 527"/>
                <a:gd name="T3" fmla="*/ 270 h 612"/>
                <a:gd name="T4" fmla="*/ 516 w 527"/>
                <a:gd name="T5" fmla="*/ 255 h 612"/>
                <a:gd name="T6" fmla="*/ 500 w 527"/>
                <a:gd name="T7" fmla="*/ 240 h 612"/>
                <a:gd name="T8" fmla="*/ 484 w 527"/>
                <a:gd name="T9" fmla="*/ 231 h 612"/>
                <a:gd name="T10" fmla="*/ 472 w 527"/>
                <a:gd name="T11" fmla="*/ 229 h 612"/>
                <a:gd name="T12" fmla="*/ 244 w 527"/>
                <a:gd name="T13" fmla="*/ 229 h 612"/>
                <a:gd name="T14" fmla="*/ 256 w 527"/>
                <a:gd name="T15" fmla="*/ 196 h 612"/>
                <a:gd name="T16" fmla="*/ 267 w 527"/>
                <a:gd name="T17" fmla="*/ 154 h 612"/>
                <a:gd name="T18" fmla="*/ 273 w 527"/>
                <a:gd name="T19" fmla="*/ 110 h 612"/>
                <a:gd name="T20" fmla="*/ 273 w 527"/>
                <a:gd name="T21" fmla="*/ 90 h 612"/>
                <a:gd name="T22" fmla="*/ 269 w 527"/>
                <a:gd name="T23" fmla="*/ 71 h 612"/>
                <a:gd name="T24" fmla="*/ 262 w 527"/>
                <a:gd name="T25" fmla="*/ 49 h 612"/>
                <a:gd name="T26" fmla="*/ 252 w 527"/>
                <a:gd name="T27" fmla="*/ 33 h 612"/>
                <a:gd name="T28" fmla="*/ 243 w 527"/>
                <a:gd name="T29" fmla="*/ 21 h 612"/>
                <a:gd name="T30" fmla="*/ 233 w 527"/>
                <a:gd name="T31" fmla="*/ 11 h 612"/>
                <a:gd name="T32" fmla="*/ 215 w 527"/>
                <a:gd name="T33" fmla="*/ 3 h 612"/>
                <a:gd name="T34" fmla="*/ 202 w 527"/>
                <a:gd name="T35" fmla="*/ 0 h 612"/>
                <a:gd name="T36" fmla="*/ 184 w 527"/>
                <a:gd name="T37" fmla="*/ 5 h 612"/>
                <a:gd name="T38" fmla="*/ 169 w 527"/>
                <a:gd name="T39" fmla="*/ 16 h 612"/>
                <a:gd name="T40" fmla="*/ 159 w 527"/>
                <a:gd name="T41" fmla="*/ 33 h 612"/>
                <a:gd name="T42" fmla="*/ 155 w 527"/>
                <a:gd name="T43" fmla="*/ 53 h 612"/>
                <a:gd name="T44" fmla="*/ 151 w 527"/>
                <a:gd name="T45" fmla="*/ 90 h 612"/>
                <a:gd name="T46" fmla="*/ 140 w 527"/>
                <a:gd name="T47" fmla="*/ 127 h 612"/>
                <a:gd name="T48" fmla="*/ 124 w 527"/>
                <a:gd name="T49" fmla="*/ 162 h 612"/>
                <a:gd name="T50" fmla="*/ 102 w 527"/>
                <a:gd name="T51" fmla="*/ 197 h 612"/>
                <a:gd name="T52" fmla="*/ 79 w 527"/>
                <a:gd name="T53" fmla="*/ 226 h 612"/>
                <a:gd name="T54" fmla="*/ 52 w 527"/>
                <a:gd name="T55" fmla="*/ 254 h 612"/>
                <a:gd name="T56" fmla="*/ 26 w 527"/>
                <a:gd name="T57" fmla="*/ 275 h 612"/>
                <a:gd name="T58" fmla="*/ 0 w 527"/>
                <a:gd name="T59" fmla="*/ 291 h 612"/>
                <a:gd name="T60" fmla="*/ 17 w 527"/>
                <a:gd name="T61" fmla="*/ 586 h 612"/>
                <a:gd name="T62" fmla="*/ 48 w 527"/>
                <a:gd name="T63" fmla="*/ 592 h 612"/>
                <a:gd name="T64" fmla="*/ 88 w 527"/>
                <a:gd name="T65" fmla="*/ 602 h 612"/>
                <a:gd name="T66" fmla="*/ 129 w 527"/>
                <a:gd name="T67" fmla="*/ 610 h 612"/>
                <a:gd name="T68" fmla="*/ 161 w 527"/>
                <a:gd name="T69" fmla="*/ 612 h 612"/>
                <a:gd name="T70" fmla="*/ 383 w 527"/>
                <a:gd name="T71" fmla="*/ 612 h 612"/>
                <a:gd name="T72" fmla="*/ 403 w 527"/>
                <a:gd name="T73" fmla="*/ 608 h 612"/>
                <a:gd name="T74" fmla="*/ 419 w 527"/>
                <a:gd name="T75" fmla="*/ 600 h 612"/>
                <a:gd name="T76" fmla="*/ 428 w 527"/>
                <a:gd name="T77" fmla="*/ 585 h 612"/>
                <a:gd name="T78" fmla="*/ 431 w 527"/>
                <a:gd name="T79" fmla="*/ 564 h 612"/>
                <a:gd name="T80" fmla="*/ 428 w 527"/>
                <a:gd name="T81" fmla="*/ 550 h 612"/>
                <a:gd name="T82" fmla="*/ 424 w 527"/>
                <a:gd name="T83" fmla="*/ 538 h 612"/>
                <a:gd name="T84" fmla="*/ 441 w 527"/>
                <a:gd name="T85" fmla="*/ 532 h 612"/>
                <a:gd name="T86" fmla="*/ 455 w 527"/>
                <a:gd name="T87" fmla="*/ 523 h 612"/>
                <a:gd name="T88" fmla="*/ 464 w 527"/>
                <a:gd name="T89" fmla="*/ 508 h 612"/>
                <a:gd name="T90" fmla="*/ 466 w 527"/>
                <a:gd name="T91" fmla="*/ 492 h 612"/>
                <a:gd name="T92" fmla="*/ 464 w 527"/>
                <a:gd name="T93" fmla="*/ 472 h 612"/>
                <a:gd name="T94" fmla="*/ 456 w 527"/>
                <a:gd name="T95" fmla="*/ 455 h 612"/>
                <a:gd name="T96" fmla="*/ 475 w 527"/>
                <a:gd name="T97" fmla="*/ 447 h 612"/>
                <a:gd name="T98" fmla="*/ 489 w 527"/>
                <a:gd name="T99" fmla="*/ 433 h 612"/>
                <a:gd name="T100" fmla="*/ 499 w 527"/>
                <a:gd name="T101" fmla="*/ 416 h 612"/>
                <a:gd name="T102" fmla="*/ 502 w 527"/>
                <a:gd name="T103" fmla="*/ 397 h 612"/>
                <a:gd name="T104" fmla="*/ 501 w 527"/>
                <a:gd name="T105" fmla="*/ 386 h 612"/>
                <a:gd name="T106" fmla="*/ 497 w 527"/>
                <a:gd name="T107" fmla="*/ 375 h 612"/>
                <a:gd name="T108" fmla="*/ 484 w 527"/>
                <a:gd name="T109" fmla="*/ 357 h 612"/>
                <a:gd name="T110" fmla="*/ 503 w 527"/>
                <a:gd name="T111" fmla="*/ 345 h 612"/>
                <a:gd name="T112" fmla="*/ 516 w 527"/>
                <a:gd name="T113" fmla="*/ 329 h 612"/>
                <a:gd name="T114" fmla="*/ 523 w 527"/>
                <a:gd name="T115" fmla="*/ 309 h 612"/>
                <a:gd name="T116" fmla="*/ 527 w 527"/>
                <a:gd name="T117" fmla="*/ 28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7" h="612">
                  <a:moveTo>
                    <a:pt x="527" y="288"/>
                  </a:moveTo>
                  <a:lnTo>
                    <a:pt x="526" y="282"/>
                  </a:lnTo>
                  <a:lnTo>
                    <a:pt x="526" y="276"/>
                  </a:lnTo>
                  <a:lnTo>
                    <a:pt x="523" y="270"/>
                  </a:lnTo>
                  <a:lnTo>
                    <a:pt x="522" y="266"/>
                  </a:lnTo>
                  <a:lnTo>
                    <a:pt x="516" y="255"/>
                  </a:lnTo>
                  <a:lnTo>
                    <a:pt x="509" y="247"/>
                  </a:lnTo>
                  <a:lnTo>
                    <a:pt x="500" y="240"/>
                  </a:lnTo>
                  <a:lnTo>
                    <a:pt x="489" y="234"/>
                  </a:lnTo>
                  <a:lnTo>
                    <a:pt x="484" y="231"/>
                  </a:lnTo>
                  <a:lnTo>
                    <a:pt x="478" y="230"/>
                  </a:lnTo>
                  <a:lnTo>
                    <a:pt x="472" y="229"/>
                  </a:lnTo>
                  <a:lnTo>
                    <a:pt x="466" y="229"/>
                  </a:lnTo>
                  <a:lnTo>
                    <a:pt x="244" y="229"/>
                  </a:lnTo>
                  <a:lnTo>
                    <a:pt x="250" y="213"/>
                  </a:lnTo>
                  <a:lnTo>
                    <a:pt x="256" y="196"/>
                  </a:lnTo>
                  <a:lnTo>
                    <a:pt x="261" y="175"/>
                  </a:lnTo>
                  <a:lnTo>
                    <a:pt x="267" y="154"/>
                  </a:lnTo>
                  <a:lnTo>
                    <a:pt x="270" y="131"/>
                  </a:lnTo>
                  <a:lnTo>
                    <a:pt x="273" y="110"/>
                  </a:lnTo>
                  <a:lnTo>
                    <a:pt x="273" y="99"/>
                  </a:lnTo>
                  <a:lnTo>
                    <a:pt x="273" y="90"/>
                  </a:lnTo>
                  <a:lnTo>
                    <a:pt x="271" y="80"/>
                  </a:lnTo>
                  <a:lnTo>
                    <a:pt x="269" y="71"/>
                  </a:lnTo>
                  <a:lnTo>
                    <a:pt x="265" y="60"/>
                  </a:lnTo>
                  <a:lnTo>
                    <a:pt x="262" y="49"/>
                  </a:lnTo>
                  <a:lnTo>
                    <a:pt x="257" y="41"/>
                  </a:lnTo>
                  <a:lnTo>
                    <a:pt x="252" y="33"/>
                  </a:lnTo>
                  <a:lnTo>
                    <a:pt x="248" y="25"/>
                  </a:lnTo>
                  <a:lnTo>
                    <a:pt x="243" y="21"/>
                  </a:lnTo>
                  <a:lnTo>
                    <a:pt x="238" y="16"/>
                  </a:lnTo>
                  <a:lnTo>
                    <a:pt x="233" y="11"/>
                  </a:lnTo>
                  <a:lnTo>
                    <a:pt x="224" y="6"/>
                  </a:lnTo>
                  <a:lnTo>
                    <a:pt x="215" y="3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3" y="2"/>
                  </a:lnTo>
                  <a:lnTo>
                    <a:pt x="184" y="5"/>
                  </a:lnTo>
                  <a:lnTo>
                    <a:pt x="176" y="10"/>
                  </a:lnTo>
                  <a:lnTo>
                    <a:pt x="169" y="16"/>
                  </a:lnTo>
                  <a:lnTo>
                    <a:pt x="163" y="23"/>
                  </a:lnTo>
                  <a:lnTo>
                    <a:pt x="159" y="33"/>
                  </a:lnTo>
                  <a:lnTo>
                    <a:pt x="156" y="42"/>
                  </a:lnTo>
                  <a:lnTo>
                    <a:pt x="155" y="53"/>
                  </a:lnTo>
                  <a:lnTo>
                    <a:pt x="155" y="71"/>
                  </a:lnTo>
                  <a:lnTo>
                    <a:pt x="151" y="90"/>
                  </a:lnTo>
                  <a:lnTo>
                    <a:pt x="146" y="109"/>
                  </a:lnTo>
                  <a:lnTo>
                    <a:pt x="140" y="127"/>
                  </a:lnTo>
                  <a:lnTo>
                    <a:pt x="133" y="144"/>
                  </a:lnTo>
                  <a:lnTo>
                    <a:pt x="124" y="162"/>
                  </a:lnTo>
                  <a:lnTo>
                    <a:pt x="114" y="180"/>
                  </a:lnTo>
                  <a:lnTo>
                    <a:pt x="102" y="197"/>
                  </a:lnTo>
                  <a:lnTo>
                    <a:pt x="91" y="212"/>
                  </a:lnTo>
                  <a:lnTo>
                    <a:pt x="79" y="226"/>
                  </a:lnTo>
                  <a:lnTo>
                    <a:pt x="66" y="241"/>
                  </a:lnTo>
                  <a:lnTo>
                    <a:pt x="52" y="254"/>
                  </a:lnTo>
                  <a:lnTo>
                    <a:pt x="39" y="266"/>
                  </a:lnTo>
                  <a:lnTo>
                    <a:pt x="26" y="275"/>
                  </a:lnTo>
                  <a:lnTo>
                    <a:pt x="12" y="284"/>
                  </a:lnTo>
                  <a:lnTo>
                    <a:pt x="0" y="291"/>
                  </a:lnTo>
                  <a:lnTo>
                    <a:pt x="0" y="582"/>
                  </a:lnTo>
                  <a:lnTo>
                    <a:pt x="17" y="586"/>
                  </a:lnTo>
                  <a:lnTo>
                    <a:pt x="32" y="588"/>
                  </a:lnTo>
                  <a:lnTo>
                    <a:pt x="48" y="592"/>
                  </a:lnTo>
                  <a:lnTo>
                    <a:pt x="61" y="595"/>
                  </a:lnTo>
                  <a:lnTo>
                    <a:pt x="88" y="602"/>
                  </a:lnTo>
                  <a:lnTo>
                    <a:pt x="114" y="607"/>
                  </a:lnTo>
                  <a:lnTo>
                    <a:pt x="129" y="610"/>
                  </a:lnTo>
                  <a:lnTo>
                    <a:pt x="144" y="611"/>
                  </a:lnTo>
                  <a:lnTo>
                    <a:pt x="161" y="612"/>
                  </a:lnTo>
                  <a:lnTo>
                    <a:pt x="180" y="612"/>
                  </a:lnTo>
                  <a:lnTo>
                    <a:pt x="383" y="612"/>
                  </a:lnTo>
                  <a:lnTo>
                    <a:pt x="394" y="611"/>
                  </a:lnTo>
                  <a:lnTo>
                    <a:pt x="403" y="608"/>
                  </a:lnTo>
                  <a:lnTo>
                    <a:pt x="412" y="605"/>
                  </a:lnTo>
                  <a:lnTo>
                    <a:pt x="419" y="600"/>
                  </a:lnTo>
                  <a:lnTo>
                    <a:pt x="424" y="593"/>
                  </a:lnTo>
                  <a:lnTo>
                    <a:pt x="428" y="585"/>
                  </a:lnTo>
                  <a:lnTo>
                    <a:pt x="430" y="575"/>
                  </a:lnTo>
                  <a:lnTo>
                    <a:pt x="431" y="564"/>
                  </a:lnTo>
                  <a:lnTo>
                    <a:pt x="431" y="557"/>
                  </a:lnTo>
                  <a:lnTo>
                    <a:pt x="428" y="550"/>
                  </a:lnTo>
                  <a:lnTo>
                    <a:pt x="426" y="544"/>
                  </a:lnTo>
                  <a:lnTo>
                    <a:pt x="424" y="538"/>
                  </a:lnTo>
                  <a:lnTo>
                    <a:pt x="433" y="536"/>
                  </a:lnTo>
                  <a:lnTo>
                    <a:pt x="441" y="532"/>
                  </a:lnTo>
                  <a:lnTo>
                    <a:pt x="449" y="527"/>
                  </a:lnTo>
                  <a:lnTo>
                    <a:pt x="455" y="523"/>
                  </a:lnTo>
                  <a:lnTo>
                    <a:pt x="460" y="516"/>
                  </a:lnTo>
                  <a:lnTo>
                    <a:pt x="464" y="508"/>
                  </a:lnTo>
                  <a:lnTo>
                    <a:pt x="466" y="501"/>
                  </a:lnTo>
                  <a:lnTo>
                    <a:pt x="466" y="492"/>
                  </a:lnTo>
                  <a:lnTo>
                    <a:pt x="466" y="481"/>
                  </a:lnTo>
                  <a:lnTo>
                    <a:pt x="464" y="472"/>
                  </a:lnTo>
                  <a:lnTo>
                    <a:pt x="460" y="462"/>
                  </a:lnTo>
                  <a:lnTo>
                    <a:pt x="456" y="455"/>
                  </a:lnTo>
                  <a:lnTo>
                    <a:pt x="465" y="451"/>
                  </a:lnTo>
                  <a:lnTo>
                    <a:pt x="475" y="447"/>
                  </a:lnTo>
                  <a:lnTo>
                    <a:pt x="482" y="441"/>
                  </a:lnTo>
                  <a:lnTo>
                    <a:pt x="489" y="433"/>
                  </a:lnTo>
                  <a:lnTo>
                    <a:pt x="495" y="425"/>
                  </a:lnTo>
                  <a:lnTo>
                    <a:pt x="499" y="416"/>
                  </a:lnTo>
                  <a:lnTo>
                    <a:pt x="502" y="406"/>
                  </a:lnTo>
                  <a:lnTo>
                    <a:pt x="502" y="397"/>
                  </a:lnTo>
                  <a:lnTo>
                    <a:pt x="502" y="391"/>
                  </a:lnTo>
                  <a:lnTo>
                    <a:pt x="501" y="386"/>
                  </a:lnTo>
                  <a:lnTo>
                    <a:pt x="500" y="380"/>
                  </a:lnTo>
                  <a:lnTo>
                    <a:pt x="497" y="375"/>
                  </a:lnTo>
                  <a:lnTo>
                    <a:pt x="491" y="366"/>
                  </a:lnTo>
                  <a:lnTo>
                    <a:pt x="484" y="357"/>
                  </a:lnTo>
                  <a:lnTo>
                    <a:pt x="495" y="353"/>
                  </a:lnTo>
                  <a:lnTo>
                    <a:pt x="503" y="345"/>
                  </a:lnTo>
                  <a:lnTo>
                    <a:pt x="510" y="338"/>
                  </a:lnTo>
                  <a:lnTo>
                    <a:pt x="516" y="329"/>
                  </a:lnTo>
                  <a:lnTo>
                    <a:pt x="521" y="319"/>
                  </a:lnTo>
                  <a:lnTo>
                    <a:pt x="523" y="309"/>
                  </a:lnTo>
                  <a:lnTo>
                    <a:pt x="526" y="298"/>
                  </a:lnTo>
                  <a:lnTo>
                    <a:pt x="5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3136"/>
            <p:cNvSpPr>
              <a:spLocks noEditPoints="1"/>
            </p:cNvSpPr>
            <p:nvPr/>
          </p:nvSpPr>
          <p:spPr bwMode="auto">
            <a:xfrm>
              <a:off x="7600950" y="879475"/>
              <a:ext cx="66675" cy="152400"/>
            </a:xfrm>
            <a:custGeom>
              <a:avLst/>
              <a:gdLst>
                <a:gd name="T0" fmla="*/ 104 w 168"/>
                <a:gd name="T1" fmla="*/ 330 h 385"/>
                <a:gd name="T2" fmla="*/ 98 w 168"/>
                <a:gd name="T3" fmla="*/ 329 h 385"/>
                <a:gd name="T4" fmla="*/ 93 w 168"/>
                <a:gd name="T5" fmla="*/ 326 h 385"/>
                <a:gd name="T6" fmla="*/ 90 w 168"/>
                <a:gd name="T7" fmla="*/ 320 h 385"/>
                <a:gd name="T8" fmla="*/ 88 w 168"/>
                <a:gd name="T9" fmla="*/ 316 h 385"/>
                <a:gd name="T10" fmla="*/ 90 w 168"/>
                <a:gd name="T11" fmla="*/ 310 h 385"/>
                <a:gd name="T12" fmla="*/ 93 w 168"/>
                <a:gd name="T13" fmla="*/ 305 h 385"/>
                <a:gd name="T14" fmla="*/ 98 w 168"/>
                <a:gd name="T15" fmla="*/ 301 h 385"/>
                <a:gd name="T16" fmla="*/ 104 w 168"/>
                <a:gd name="T17" fmla="*/ 300 h 385"/>
                <a:gd name="T18" fmla="*/ 110 w 168"/>
                <a:gd name="T19" fmla="*/ 301 h 385"/>
                <a:gd name="T20" fmla="*/ 115 w 168"/>
                <a:gd name="T21" fmla="*/ 305 h 385"/>
                <a:gd name="T22" fmla="*/ 117 w 168"/>
                <a:gd name="T23" fmla="*/ 310 h 385"/>
                <a:gd name="T24" fmla="*/ 118 w 168"/>
                <a:gd name="T25" fmla="*/ 316 h 385"/>
                <a:gd name="T26" fmla="*/ 117 w 168"/>
                <a:gd name="T27" fmla="*/ 320 h 385"/>
                <a:gd name="T28" fmla="*/ 115 w 168"/>
                <a:gd name="T29" fmla="*/ 326 h 385"/>
                <a:gd name="T30" fmla="*/ 110 w 168"/>
                <a:gd name="T31" fmla="*/ 329 h 385"/>
                <a:gd name="T32" fmla="*/ 104 w 168"/>
                <a:gd name="T33" fmla="*/ 330 h 385"/>
                <a:gd name="T34" fmla="*/ 104 w 168"/>
                <a:gd name="T35" fmla="*/ 330 h 385"/>
                <a:gd name="T36" fmla="*/ 156 w 168"/>
                <a:gd name="T37" fmla="*/ 2 h 385"/>
                <a:gd name="T38" fmla="*/ 13 w 168"/>
                <a:gd name="T39" fmla="*/ 0 h 385"/>
                <a:gd name="T40" fmla="*/ 9 w 168"/>
                <a:gd name="T41" fmla="*/ 2 h 385"/>
                <a:gd name="T42" fmla="*/ 4 w 168"/>
                <a:gd name="T43" fmla="*/ 4 h 385"/>
                <a:gd name="T44" fmla="*/ 2 w 168"/>
                <a:gd name="T45" fmla="*/ 9 h 385"/>
                <a:gd name="T46" fmla="*/ 0 w 168"/>
                <a:gd name="T47" fmla="*/ 14 h 385"/>
                <a:gd name="T48" fmla="*/ 0 w 168"/>
                <a:gd name="T49" fmla="*/ 373 h 385"/>
                <a:gd name="T50" fmla="*/ 2 w 168"/>
                <a:gd name="T51" fmla="*/ 378 h 385"/>
                <a:gd name="T52" fmla="*/ 4 w 168"/>
                <a:gd name="T53" fmla="*/ 381 h 385"/>
                <a:gd name="T54" fmla="*/ 9 w 168"/>
                <a:gd name="T55" fmla="*/ 383 h 385"/>
                <a:gd name="T56" fmla="*/ 13 w 168"/>
                <a:gd name="T57" fmla="*/ 385 h 385"/>
                <a:gd name="T58" fmla="*/ 156 w 168"/>
                <a:gd name="T59" fmla="*/ 385 h 385"/>
                <a:gd name="T60" fmla="*/ 161 w 168"/>
                <a:gd name="T61" fmla="*/ 383 h 385"/>
                <a:gd name="T62" fmla="*/ 165 w 168"/>
                <a:gd name="T63" fmla="*/ 381 h 385"/>
                <a:gd name="T64" fmla="*/ 168 w 168"/>
                <a:gd name="T65" fmla="*/ 378 h 385"/>
                <a:gd name="T66" fmla="*/ 168 w 168"/>
                <a:gd name="T67" fmla="*/ 373 h 385"/>
                <a:gd name="T68" fmla="*/ 168 w 168"/>
                <a:gd name="T69" fmla="*/ 303 h 385"/>
                <a:gd name="T70" fmla="*/ 168 w 168"/>
                <a:gd name="T71" fmla="*/ 72 h 385"/>
                <a:gd name="T72" fmla="*/ 168 w 168"/>
                <a:gd name="T73" fmla="*/ 14 h 385"/>
                <a:gd name="T74" fmla="*/ 168 w 168"/>
                <a:gd name="T75" fmla="*/ 9 h 385"/>
                <a:gd name="T76" fmla="*/ 166 w 168"/>
                <a:gd name="T77" fmla="*/ 5 h 385"/>
                <a:gd name="T78" fmla="*/ 161 w 168"/>
                <a:gd name="T79" fmla="*/ 3 h 385"/>
                <a:gd name="T80" fmla="*/ 156 w 168"/>
                <a:gd name="T81" fmla="*/ 2 h 385"/>
                <a:gd name="T82" fmla="*/ 156 w 168"/>
                <a:gd name="T83" fmla="*/ 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" h="385">
                  <a:moveTo>
                    <a:pt x="104" y="330"/>
                  </a:moveTo>
                  <a:lnTo>
                    <a:pt x="98" y="329"/>
                  </a:lnTo>
                  <a:lnTo>
                    <a:pt x="93" y="326"/>
                  </a:lnTo>
                  <a:lnTo>
                    <a:pt x="90" y="320"/>
                  </a:lnTo>
                  <a:lnTo>
                    <a:pt x="88" y="316"/>
                  </a:lnTo>
                  <a:lnTo>
                    <a:pt x="90" y="310"/>
                  </a:lnTo>
                  <a:lnTo>
                    <a:pt x="93" y="305"/>
                  </a:lnTo>
                  <a:lnTo>
                    <a:pt x="98" y="301"/>
                  </a:lnTo>
                  <a:lnTo>
                    <a:pt x="104" y="300"/>
                  </a:lnTo>
                  <a:lnTo>
                    <a:pt x="110" y="301"/>
                  </a:lnTo>
                  <a:lnTo>
                    <a:pt x="115" y="305"/>
                  </a:lnTo>
                  <a:lnTo>
                    <a:pt x="117" y="310"/>
                  </a:lnTo>
                  <a:lnTo>
                    <a:pt x="118" y="316"/>
                  </a:lnTo>
                  <a:lnTo>
                    <a:pt x="117" y="320"/>
                  </a:lnTo>
                  <a:lnTo>
                    <a:pt x="115" y="326"/>
                  </a:lnTo>
                  <a:lnTo>
                    <a:pt x="110" y="329"/>
                  </a:lnTo>
                  <a:lnTo>
                    <a:pt x="104" y="330"/>
                  </a:lnTo>
                  <a:lnTo>
                    <a:pt x="104" y="330"/>
                  </a:lnTo>
                  <a:close/>
                  <a:moveTo>
                    <a:pt x="156" y="2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4" y="381"/>
                  </a:lnTo>
                  <a:lnTo>
                    <a:pt x="9" y="383"/>
                  </a:lnTo>
                  <a:lnTo>
                    <a:pt x="13" y="385"/>
                  </a:lnTo>
                  <a:lnTo>
                    <a:pt x="156" y="385"/>
                  </a:lnTo>
                  <a:lnTo>
                    <a:pt x="161" y="383"/>
                  </a:lnTo>
                  <a:lnTo>
                    <a:pt x="165" y="381"/>
                  </a:lnTo>
                  <a:lnTo>
                    <a:pt x="168" y="378"/>
                  </a:lnTo>
                  <a:lnTo>
                    <a:pt x="168" y="373"/>
                  </a:lnTo>
                  <a:lnTo>
                    <a:pt x="168" y="303"/>
                  </a:lnTo>
                  <a:lnTo>
                    <a:pt x="168" y="72"/>
                  </a:lnTo>
                  <a:lnTo>
                    <a:pt x="168" y="14"/>
                  </a:lnTo>
                  <a:lnTo>
                    <a:pt x="168" y="9"/>
                  </a:lnTo>
                  <a:lnTo>
                    <a:pt x="166" y="5"/>
                  </a:lnTo>
                  <a:lnTo>
                    <a:pt x="161" y="3"/>
                  </a:lnTo>
                  <a:lnTo>
                    <a:pt x="156" y="2"/>
                  </a:lnTo>
                  <a:lnTo>
                    <a:pt x="15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559537" y="5674731"/>
            <a:ext cx="901981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29A9E3"/>
                </a:solidFill>
              </a:rPr>
              <a:t>Технологии – это всего лишь инструмент, </a:t>
            </a:r>
            <a:r>
              <a:rPr lang="ru-RU" sz="1600" dirty="0" smtClean="0">
                <a:solidFill>
                  <a:srgbClr val="29A9E3"/>
                </a:solidFill>
              </a:rPr>
              <a:t>которым </a:t>
            </a:r>
            <a:r>
              <a:rPr lang="ru-RU" sz="1600" dirty="0">
                <a:solidFill>
                  <a:srgbClr val="29A9E3"/>
                </a:solidFill>
              </a:rPr>
              <a:t>необходимо научиться пользоваться учителям для предоставления качественных и современных знаний обучающимся</a:t>
            </a:r>
          </a:p>
        </p:txBody>
      </p:sp>
    </p:spTree>
    <p:extLst>
      <p:ext uri="{BB962C8B-B14F-4D97-AF65-F5344CB8AC3E}">
        <p14:creationId xmlns:p14="http://schemas.microsoft.com/office/powerpoint/2010/main" val="20116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Работа_ИТ2.0\Изображения\blank-composition-data-3730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t="7737" r="-1" b="51205"/>
          <a:stretch/>
        </p:blipFill>
        <p:spPr bwMode="auto">
          <a:xfrm>
            <a:off x="0" y="1594442"/>
            <a:ext cx="9906000" cy="265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40069" y="3951423"/>
            <a:ext cx="7274116" cy="2387600"/>
          </a:xfrm>
        </p:spPr>
        <p:txBody>
          <a:bodyPr>
            <a:normAutofit/>
          </a:bodyPr>
          <a:lstStyle/>
          <a:p>
            <a:pPr algn="l"/>
            <a:r>
              <a:rPr lang="ru-RU" sz="5442" dirty="0"/>
              <a:t>СПАСИБО</a:t>
            </a:r>
            <a:br>
              <a:rPr lang="ru-RU" sz="5442" dirty="0"/>
            </a:br>
            <a:r>
              <a:rPr lang="ru-RU" sz="5442" dirty="0"/>
              <a:t>ЗА ВНИМАНИЕ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802411" cy="149054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90541"/>
            <a:ext cx="9905999" cy="2078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rtlCol="0" anchor="ctr"/>
          <a:lstStyle/>
          <a:p>
            <a:pPr algn="ctr"/>
            <a:endParaRPr lang="ru-RU" sz="1633" dirty="0"/>
          </a:p>
        </p:txBody>
      </p:sp>
    </p:spTree>
    <p:extLst>
      <p:ext uri="{BB962C8B-B14F-4D97-AF65-F5344CB8AC3E}">
        <p14:creationId xmlns:p14="http://schemas.microsoft.com/office/powerpoint/2010/main" val="205146677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8504" y="12454"/>
            <a:ext cx="8915400" cy="1143000"/>
          </a:xfrm>
        </p:spPr>
        <p:txBody>
          <a:bodyPr>
            <a:normAutofit/>
          </a:bodyPr>
          <a:lstStyle/>
          <a:p>
            <a:r>
              <a:rPr lang="ru-RU" sz="2400" i="1" dirty="0"/>
              <a:t>Актуальность использования возможностей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ru-RU" sz="2400" i="1" dirty="0"/>
              <a:t>цифровой образовательной среды в школе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36" y="1700808"/>
            <a:ext cx="7429500" cy="4095750"/>
          </a:xfrm>
          <a:prstGeom prst="rect">
            <a:avLst/>
          </a:prstGeom>
        </p:spPr>
      </p:pic>
      <p:sp>
        <p:nvSpPr>
          <p:cNvPr id="8" name="Parallelogram 6"/>
          <p:cNvSpPr/>
          <p:nvPr/>
        </p:nvSpPr>
        <p:spPr>
          <a:xfrm>
            <a:off x="344488" y="1844824"/>
            <a:ext cx="9561512" cy="3816424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8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60">
            <a:extLst>
              <a:ext uri="{FF2B5EF4-FFF2-40B4-BE49-F238E27FC236}">
                <a16:creationId xmlns:a16="http://schemas.microsoft.com/office/drawing/2014/main" id="{56969DB2-106B-409F-B87B-AFE232EDA2D8}"/>
              </a:ext>
            </a:extLst>
          </p:cNvPr>
          <p:cNvSpPr/>
          <p:nvPr/>
        </p:nvSpPr>
        <p:spPr>
          <a:xfrm>
            <a:off x="4453214" y="3736240"/>
            <a:ext cx="5452786" cy="643182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2E2E2E"/>
                </a:solidFill>
              </a:rPr>
              <a:t>«новые образовательные технологии»</a:t>
            </a:r>
          </a:p>
        </p:txBody>
      </p:sp>
      <p:sp>
        <p:nvSpPr>
          <p:cNvPr id="25" name="Rectangle 26">
            <a:extLst>
              <a:ext uri="{FF2B5EF4-FFF2-40B4-BE49-F238E27FC236}">
                <a16:creationId xmlns:a16="http://schemas.microsoft.com/office/drawing/2014/main" id="{64B0FAD6-5427-46CC-BC19-BBB289E780D5}"/>
              </a:ext>
            </a:extLst>
          </p:cNvPr>
          <p:cNvSpPr/>
          <p:nvPr/>
        </p:nvSpPr>
        <p:spPr>
          <a:xfrm>
            <a:off x="4451264" y="1737808"/>
            <a:ext cx="5454735" cy="1835208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291" y="0"/>
            <a:ext cx="8915400" cy="1143000"/>
          </a:xfrm>
        </p:spPr>
        <p:txBody>
          <a:bodyPr>
            <a:noAutofit/>
          </a:bodyPr>
          <a:lstStyle/>
          <a:p>
            <a:r>
              <a:rPr lang="ru-RU" sz="2400" i="1" dirty="0"/>
              <a:t>Государственная стратегия развития 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ru-RU" sz="2400" i="1" dirty="0"/>
              <a:t>цифровой образовательной среды в школе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9" r="16309"/>
          <a:stretch/>
        </p:blipFill>
        <p:spPr>
          <a:xfrm>
            <a:off x="339634" y="1533525"/>
            <a:ext cx="3801292" cy="4438650"/>
          </a:xfrm>
          <a:prstGeom prst="rect">
            <a:avLst/>
          </a:prstGeom>
        </p:spPr>
      </p:pic>
      <p:sp>
        <p:nvSpPr>
          <p:cNvPr id="5" name="Rectangle 13"/>
          <p:cNvSpPr/>
          <p:nvPr/>
        </p:nvSpPr>
        <p:spPr>
          <a:xfrm>
            <a:off x="488504" y="1304925"/>
            <a:ext cx="3528392" cy="489585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32920" y="1533525"/>
            <a:ext cx="4302396" cy="374571"/>
          </a:xfrm>
          <a:prstGeom prst="roundRect">
            <a:avLst/>
          </a:prstGeom>
          <a:ln>
            <a:solidFill>
              <a:srgbClr val="29A9E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9A9E3"/>
                </a:solidFill>
              </a:rPr>
              <a:t>КЛЮЧЕВАЯ ЗАДАЧА РАЗВИТИЯ ОБРАЗОВАНИЯ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51265" y="1859340"/>
            <a:ext cx="5256584" cy="1569660"/>
          </a:xfrm>
          <a:prstGeom prst="rect">
            <a:avLst/>
          </a:prstGeom>
          <a:ln>
            <a:solidFill>
              <a:srgbClr val="29A9E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внедрение на уровнях основного общего и среднего общего образования 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и вовлеченности в образовательный процесс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759455486"/>
              </p:ext>
            </p:extLst>
          </p:nvPr>
        </p:nvGraphicFramePr>
        <p:xfrm>
          <a:off x="394348" y="3717205"/>
          <a:ext cx="4054595" cy="244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4448944" y="3738532"/>
            <a:ext cx="0" cy="626572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60">
            <a:extLst>
              <a:ext uri="{FF2B5EF4-FFF2-40B4-BE49-F238E27FC236}">
                <a16:creationId xmlns:a16="http://schemas.microsoft.com/office/drawing/2014/main" id="{56969DB2-106B-409F-B87B-AFE232EDA2D8}"/>
              </a:ext>
            </a:extLst>
          </p:cNvPr>
          <p:cNvSpPr/>
          <p:nvPr/>
        </p:nvSpPr>
        <p:spPr>
          <a:xfrm>
            <a:off x="4448944" y="4629548"/>
            <a:ext cx="5457056" cy="643182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2E2E2E"/>
                </a:solidFill>
              </a:rPr>
              <a:t>«мотивация к обучению и вовлеченность в образовательный процесс»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453214" y="4646158"/>
            <a:ext cx="0" cy="626572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18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2661480" y="1403321"/>
            <a:ext cx="24989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8A54FB6-C9B5-4937-8C27-B582FCFF41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r="9401"/>
          <a:stretch/>
        </p:blipFill>
        <p:spPr>
          <a:xfrm>
            <a:off x="-17837" y="1726119"/>
            <a:ext cx="3211621" cy="4243146"/>
          </a:xfrm>
        </p:spPr>
      </p:pic>
      <p:sp>
        <p:nvSpPr>
          <p:cNvPr id="190" name="Arc 189">
            <a:extLst>
              <a:ext uri="{FF2B5EF4-FFF2-40B4-BE49-F238E27FC236}">
                <a16:creationId xmlns:a16="http://schemas.microsoft.com/office/drawing/2014/main" id="{6B8DF9E5-C9F8-4807-AEC0-FF964F4F0FD5}"/>
              </a:ext>
            </a:extLst>
          </p:cNvPr>
          <p:cNvSpPr/>
          <p:nvPr/>
        </p:nvSpPr>
        <p:spPr>
          <a:xfrm rot="8969045">
            <a:off x="-1413660" y="561200"/>
            <a:ext cx="5116151" cy="6296800"/>
          </a:xfrm>
          <a:prstGeom prst="arc">
            <a:avLst>
              <a:gd name="adj1" fmla="val 8609559"/>
              <a:gd name="adj2" fmla="val 15660902"/>
            </a:avLst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1B27591-AE34-46A6-BE7C-193102D1A525}"/>
              </a:ext>
            </a:extLst>
          </p:cNvPr>
          <p:cNvSpPr/>
          <p:nvPr/>
        </p:nvSpPr>
        <p:spPr>
          <a:xfrm>
            <a:off x="3263217" y="5238104"/>
            <a:ext cx="6142444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1600" dirty="0">
                <a:solidFill>
                  <a:srgbClr val="2E2E2E"/>
                </a:solidFill>
              </a:rPr>
              <a:t>построение образовательного процесса </a:t>
            </a:r>
            <a:br>
              <a:rPr lang="ru-RU" sz="1600" dirty="0">
                <a:solidFill>
                  <a:srgbClr val="2E2E2E"/>
                </a:solidFill>
              </a:rPr>
            </a:br>
            <a:r>
              <a:rPr lang="ru-RU" sz="1600" dirty="0">
                <a:solidFill>
                  <a:srgbClr val="2E2E2E"/>
                </a:solidFill>
              </a:rPr>
              <a:t>с учётом индивидуальных возрастных, психологических и физиологических особенностей обучающихся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734934A-0CA4-4191-92FF-55233FDFE26C}"/>
              </a:ext>
            </a:extLst>
          </p:cNvPr>
          <p:cNvSpPr/>
          <p:nvPr/>
        </p:nvSpPr>
        <p:spPr>
          <a:xfrm>
            <a:off x="3685458" y="4006035"/>
            <a:ext cx="5714924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1600" dirty="0">
                <a:solidFill>
                  <a:srgbClr val="2E2E2E"/>
                </a:solidFill>
              </a:rPr>
              <a:t>активная учебно-познавательная деятельность обучающихся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BFA24EC9-7E4C-44EF-AE96-5E73026FE58B}"/>
              </a:ext>
            </a:extLst>
          </p:cNvPr>
          <p:cNvSpPr/>
          <p:nvPr/>
        </p:nvSpPr>
        <p:spPr>
          <a:xfrm>
            <a:off x="3532087" y="2785532"/>
            <a:ext cx="586829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1600" dirty="0">
                <a:solidFill>
                  <a:srgbClr val="2E2E2E"/>
                </a:solidFill>
              </a:rPr>
              <a:t>проектирование и конструирование социальной </a:t>
            </a:r>
          </a:p>
          <a:p>
            <a:pPr lvl="0"/>
            <a:r>
              <a:rPr lang="ru-RU" sz="1600" dirty="0">
                <a:solidFill>
                  <a:srgbClr val="2E2E2E"/>
                </a:solidFill>
              </a:rPr>
              <a:t>среды развития обучающихся  в системе </a:t>
            </a:r>
          </a:p>
          <a:p>
            <a:pPr lvl="0"/>
            <a:r>
              <a:rPr lang="ru-RU" sz="1600" dirty="0">
                <a:solidFill>
                  <a:srgbClr val="2E2E2E"/>
                </a:solidFill>
              </a:rPr>
              <a:t>образования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31FC86EF-0A2B-4AA2-AA70-67BB0E7679DA}"/>
              </a:ext>
            </a:extLst>
          </p:cNvPr>
          <p:cNvSpPr/>
          <p:nvPr/>
        </p:nvSpPr>
        <p:spPr>
          <a:xfrm>
            <a:off x="3224808" y="1592872"/>
            <a:ext cx="6180853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1600" dirty="0">
                <a:solidFill>
                  <a:srgbClr val="2E2E2E"/>
                </a:solidFill>
              </a:rPr>
              <a:t>готовность у обучающихся к саморазвитию </a:t>
            </a:r>
            <a:br>
              <a:rPr lang="ru-RU" sz="1600" dirty="0">
                <a:solidFill>
                  <a:srgbClr val="2E2E2E"/>
                </a:solidFill>
              </a:rPr>
            </a:br>
            <a:r>
              <a:rPr lang="ru-RU" sz="1600" dirty="0">
                <a:solidFill>
                  <a:srgbClr val="2E2E2E"/>
                </a:solidFill>
              </a:rPr>
              <a:t>и непрерывному образованию</a:t>
            </a: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8C5A7AF4-837D-4413-A163-4D138B85488B}"/>
              </a:ext>
            </a:extLst>
          </p:cNvPr>
          <p:cNvSpPr/>
          <p:nvPr/>
        </p:nvSpPr>
        <p:spPr>
          <a:xfrm>
            <a:off x="2936776" y="5238104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58EE40D0-0F5D-4D9F-89D7-C7A9D9A5FCE7}"/>
              </a:ext>
            </a:extLst>
          </p:cNvPr>
          <p:cNvSpPr/>
          <p:nvPr/>
        </p:nvSpPr>
        <p:spPr>
          <a:xfrm>
            <a:off x="2720752" y="1553465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F7787D25-F86B-4C7D-863E-598A61206730}"/>
              </a:ext>
            </a:extLst>
          </p:cNvPr>
          <p:cNvSpPr/>
          <p:nvPr/>
        </p:nvSpPr>
        <p:spPr>
          <a:xfrm>
            <a:off x="3224808" y="2797098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060B1DF4-0871-4F8E-A83A-C7F02DF3CBCA}"/>
              </a:ext>
            </a:extLst>
          </p:cNvPr>
          <p:cNvSpPr/>
          <p:nvPr/>
        </p:nvSpPr>
        <p:spPr>
          <a:xfrm>
            <a:off x="3368824" y="4017601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D882C94D-7EFE-4513-A4C9-C00E9C74E317}"/>
              </a:ext>
            </a:extLst>
          </p:cNvPr>
          <p:cNvSpPr/>
          <p:nvPr/>
        </p:nvSpPr>
        <p:spPr>
          <a:xfrm>
            <a:off x="-13493" y="1705970"/>
            <a:ext cx="3220718" cy="4271749"/>
          </a:xfrm>
          <a:custGeom>
            <a:avLst/>
            <a:gdLst>
              <a:gd name="connsiteX0" fmla="*/ 1184164 w 3838575"/>
              <a:gd name="connsiteY0" fmla="*/ 0 h 5308822"/>
              <a:gd name="connsiteX1" fmla="*/ 3838575 w 3838575"/>
              <a:gd name="connsiteY1" fmla="*/ 2654411 h 5308822"/>
              <a:gd name="connsiteX2" fmla="*/ 1184164 w 3838575"/>
              <a:gd name="connsiteY2" fmla="*/ 5308822 h 5308822"/>
              <a:gd name="connsiteX3" fmla="*/ 150947 w 3838575"/>
              <a:gd name="connsiteY3" fmla="*/ 5100225 h 5308822"/>
              <a:gd name="connsiteX4" fmla="*/ 0 w 3838575"/>
              <a:gd name="connsiteY4" fmla="*/ 5027510 h 5308822"/>
              <a:gd name="connsiteX5" fmla="*/ 0 w 3838575"/>
              <a:gd name="connsiteY5" fmla="*/ 281312 h 5308822"/>
              <a:gd name="connsiteX6" fmla="*/ 150947 w 3838575"/>
              <a:gd name="connsiteY6" fmla="*/ 208597 h 5308822"/>
              <a:gd name="connsiteX7" fmla="*/ 1184164 w 3838575"/>
              <a:gd name="connsiteY7" fmla="*/ 0 h 530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8575" h="5308822">
                <a:moveTo>
                  <a:pt x="1184164" y="0"/>
                </a:moveTo>
                <a:cubicBezTo>
                  <a:pt x="2650155" y="0"/>
                  <a:pt x="3838575" y="1188420"/>
                  <a:pt x="3838575" y="2654411"/>
                </a:cubicBezTo>
                <a:cubicBezTo>
                  <a:pt x="3838575" y="4120402"/>
                  <a:pt x="2650155" y="5308822"/>
                  <a:pt x="1184164" y="5308822"/>
                </a:cubicBezTo>
                <a:cubicBezTo>
                  <a:pt x="817666" y="5308822"/>
                  <a:pt x="468517" y="5234546"/>
                  <a:pt x="150947" y="5100225"/>
                </a:cubicBezTo>
                <a:lnTo>
                  <a:pt x="0" y="5027510"/>
                </a:lnTo>
                <a:lnTo>
                  <a:pt x="0" y="281312"/>
                </a:lnTo>
                <a:lnTo>
                  <a:pt x="150947" y="208597"/>
                </a:lnTo>
                <a:cubicBezTo>
                  <a:pt x="468517" y="74276"/>
                  <a:pt x="817666" y="0"/>
                  <a:pt x="118416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D687EA-6723-4D58-8669-1B082DF93A95}"/>
              </a:ext>
            </a:extLst>
          </p:cNvPr>
          <p:cNvGrpSpPr/>
          <p:nvPr/>
        </p:nvGrpSpPr>
        <p:grpSpPr>
          <a:xfrm>
            <a:off x="8985447" y="1441549"/>
            <a:ext cx="270471" cy="999194"/>
            <a:chOff x="10434637" y="1441549"/>
            <a:chExt cx="957263" cy="999194"/>
          </a:xfrm>
          <a:solidFill>
            <a:srgbClr val="29A9E3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DE1344-CB4D-4B72-B609-2291A8A42836}"/>
                </a:ext>
              </a:extLst>
            </p:cNvPr>
            <p:cNvSpPr/>
            <p:nvPr/>
          </p:nvSpPr>
          <p:spPr>
            <a:xfrm>
              <a:off x="10487025" y="1441549"/>
              <a:ext cx="904875" cy="99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8D35528E-79F5-419F-8AB9-40F2918E9780}"/>
                </a:ext>
              </a:extLst>
            </p:cNvPr>
            <p:cNvSpPr/>
            <p:nvPr/>
          </p:nvSpPr>
          <p:spPr>
            <a:xfrm flipH="1">
              <a:off x="10434637" y="1441549"/>
              <a:ext cx="52384" cy="1119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ight Triangle 239">
              <a:extLst>
                <a:ext uri="{FF2B5EF4-FFF2-40B4-BE49-F238E27FC236}">
                  <a16:creationId xmlns:a16="http://schemas.microsoft.com/office/drawing/2014/main" id="{C0E648F2-D61D-418A-BF82-95B935E86B0E}"/>
                </a:ext>
              </a:extLst>
            </p:cNvPr>
            <p:cNvSpPr/>
            <p:nvPr/>
          </p:nvSpPr>
          <p:spPr>
            <a:xfrm flipH="1" flipV="1">
              <a:off x="10434637" y="2328827"/>
              <a:ext cx="52384" cy="1119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3274009-B533-43EE-B185-4D01AB33DC8B}"/>
              </a:ext>
            </a:extLst>
          </p:cNvPr>
          <p:cNvGrpSpPr/>
          <p:nvPr/>
        </p:nvGrpSpPr>
        <p:grpSpPr>
          <a:xfrm>
            <a:off x="8985447" y="2673617"/>
            <a:ext cx="270472" cy="999194"/>
            <a:chOff x="10434637" y="1441549"/>
            <a:chExt cx="957263" cy="999194"/>
          </a:xfrm>
          <a:solidFill>
            <a:srgbClr val="29A9E3"/>
          </a:solidFill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A3E2B268-A8F8-4F28-9E4A-960102C64888}"/>
                </a:ext>
              </a:extLst>
            </p:cNvPr>
            <p:cNvSpPr/>
            <p:nvPr/>
          </p:nvSpPr>
          <p:spPr>
            <a:xfrm>
              <a:off x="10487025" y="1441549"/>
              <a:ext cx="904875" cy="99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ight Triangle 242">
              <a:extLst>
                <a:ext uri="{FF2B5EF4-FFF2-40B4-BE49-F238E27FC236}">
                  <a16:creationId xmlns:a16="http://schemas.microsoft.com/office/drawing/2014/main" id="{80C96E8D-DE44-4651-8563-DEA7CCADD85C}"/>
                </a:ext>
              </a:extLst>
            </p:cNvPr>
            <p:cNvSpPr/>
            <p:nvPr/>
          </p:nvSpPr>
          <p:spPr>
            <a:xfrm flipH="1">
              <a:off x="10434637" y="1441549"/>
              <a:ext cx="52384" cy="1119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ight Triangle 243">
              <a:extLst>
                <a:ext uri="{FF2B5EF4-FFF2-40B4-BE49-F238E27FC236}">
                  <a16:creationId xmlns:a16="http://schemas.microsoft.com/office/drawing/2014/main" id="{CE043757-2135-41AA-8EDA-7D57EEE3FCB9}"/>
                </a:ext>
              </a:extLst>
            </p:cNvPr>
            <p:cNvSpPr/>
            <p:nvPr/>
          </p:nvSpPr>
          <p:spPr>
            <a:xfrm flipH="1" flipV="1">
              <a:off x="10434637" y="2328827"/>
              <a:ext cx="52384" cy="1119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A8AE1DE-934F-4508-A6CC-5FDF9EB9AA28}"/>
              </a:ext>
            </a:extLst>
          </p:cNvPr>
          <p:cNvGrpSpPr/>
          <p:nvPr/>
        </p:nvGrpSpPr>
        <p:grpSpPr>
          <a:xfrm>
            <a:off x="8985447" y="3894120"/>
            <a:ext cx="270472" cy="999194"/>
            <a:chOff x="10434637" y="1441549"/>
            <a:chExt cx="957263" cy="999194"/>
          </a:xfrm>
          <a:solidFill>
            <a:srgbClr val="29A9E3"/>
          </a:solidFill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C95B33AD-0735-422D-91C5-51513A6C2BEA}"/>
                </a:ext>
              </a:extLst>
            </p:cNvPr>
            <p:cNvSpPr/>
            <p:nvPr/>
          </p:nvSpPr>
          <p:spPr>
            <a:xfrm>
              <a:off x="10487025" y="1441549"/>
              <a:ext cx="904875" cy="99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ight Triangle 246">
              <a:extLst>
                <a:ext uri="{FF2B5EF4-FFF2-40B4-BE49-F238E27FC236}">
                  <a16:creationId xmlns:a16="http://schemas.microsoft.com/office/drawing/2014/main" id="{531A32FC-9CFA-47BA-B1ED-7EEDC0917835}"/>
                </a:ext>
              </a:extLst>
            </p:cNvPr>
            <p:cNvSpPr/>
            <p:nvPr/>
          </p:nvSpPr>
          <p:spPr>
            <a:xfrm flipH="1">
              <a:off x="10434637" y="1441549"/>
              <a:ext cx="52384" cy="1119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ight Triangle 247">
              <a:extLst>
                <a:ext uri="{FF2B5EF4-FFF2-40B4-BE49-F238E27FC236}">
                  <a16:creationId xmlns:a16="http://schemas.microsoft.com/office/drawing/2014/main" id="{C283A62F-B689-44BF-8B85-5ACD07E9B4B8}"/>
                </a:ext>
              </a:extLst>
            </p:cNvPr>
            <p:cNvSpPr/>
            <p:nvPr/>
          </p:nvSpPr>
          <p:spPr>
            <a:xfrm flipH="1" flipV="1">
              <a:off x="10434637" y="2328827"/>
              <a:ext cx="52384" cy="1119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251801E0-C19D-445E-94C3-4C0450C7BA50}"/>
              </a:ext>
            </a:extLst>
          </p:cNvPr>
          <p:cNvGrpSpPr/>
          <p:nvPr/>
        </p:nvGrpSpPr>
        <p:grpSpPr>
          <a:xfrm>
            <a:off x="8985447" y="5114623"/>
            <a:ext cx="270472" cy="999194"/>
            <a:chOff x="10434637" y="1441549"/>
            <a:chExt cx="957263" cy="999194"/>
          </a:xfrm>
          <a:solidFill>
            <a:srgbClr val="29A9E3"/>
          </a:solidFill>
        </p:grpSpPr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7DB8B3CC-1A7A-4D99-8B98-D408FCF155EE}"/>
                </a:ext>
              </a:extLst>
            </p:cNvPr>
            <p:cNvSpPr/>
            <p:nvPr/>
          </p:nvSpPr>
          <p:spPr>
            <a:xfrm>
              <a:off x="10487025" y="1441549"/>
              <a:ext cx="904875" cy="999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ight Triangle 250">
              <a:extLst>
                <a:ext uri="{FF2B5EF4-FFF2-40B4-BE49-F238E27FC236}">
                  <a16:creationId xmlns:a16="http://schemas.microsoft.com/office/drawing/2014/main" id="{CF6F97D2-4D76-419C-BD9E-F01BEABE18F9}"/>
                </a:ext>
              </a:extLst>
            </p:cNvPr>
            <p:cNvSpPr/>
            <p:nvPr/>
          </p:nvSpPr>
          <p:spPr>
            <a:xfrm flipH="1">
              <a:off x="10434637" y="1441549"/>
              <a:ext cx="52384" cy="1119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ight Triangle 251">
              <a:extLst>
                <a:ext uri="{FF2B5EF4-FFF2-40B4-BE49-F238E27FC236}">
                  <a16:creationId xmlns:a16="http://schemas.microsoft.com/office/drawing/2014/main" id="{E837B95C-3D4B-4055-913F-EA5E01DFFAC6}"/>
                </a:ext>
              </a:extLst>
            </p:cNvPr>
            <p:cNvSpPr/>
            <p:nvPr/>
          </p:nvSpPr>
          <p:spPr>
            <a:xfrm flipH="1" flipV="1">
              <a:off x="10434637" y="2328827"/>
              <a:ext cx="52384" cy="1119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46778" y="58205"/>
            <a:ext cx="7726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29A9E3"/>
                </a:solidFill>
                <a:ea typeface="+mj-ea"/>
                <a:cs typeface="+mj-cs"/>
              </a:rPr>
              <a:t>Значение цифровой образовательной среды при преподавании учебных предметов в школе</a:t>
            </a:r>
            <a:endParaRPr lang="ru-RU" sz="2400" dirty="0"/>
          </a:p>
        </p:txBody>
      </p:sp>
      <p:sp>
        <p:nvSpPr>
          <p:cNvPr id="76" name="Freeform 1671">
            <a:extLst>
              <a:ext uri="{FF2B5EF4-FFF2-40B4-BE49-F238E27FC236}">
                <a16:creationId xmlns:a16="http://schemas.microsoft.com/office/drawing/2014/main" id="{52A66F6B-C43F-4822-B75E-B8B1F022A8F3}"/>
              </a:ext>
            </a:extLst>
          </p:cNvPr>
          <p:cNvSpPr>
            <a:spLocks noEditPoints="1"/>
          </p:cNvSpPr>
          <p:nvPr/>
        </p:nvSpPr>
        <p:spPr bwMode="auto">
          <a:xfrm>
            <a:off x="2903888" y="1743054"/>
            <a:ext cx="345504" cy="370801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29A9E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" name="Freeform 1671">
            <a:extLst>
              <a:ext uri="{FF2B5EF4-FFF2-40B4-BE49-F238E27FC236}">
                <a16:creationId xmlns:a16="http://schemas.microsoft.com/office/drawing/2014/main" id="{52A66F6B-C43F-4822-B75E-B8B1F022A8F3}"/>
              </a:ext>
            </a:extLst>
          </p:cNvPr>
          <p:cNvSpPr>
            <a:spLocks noEditPoints="1"/>
          </p:cNvSpPr>
          <p:nvPr/>
        </p:nvSpPr>
        <p:spPr bwMode="auto">
          <a:xfrm>
            <a:off x="3424264" y="3006795"/>
            <a:ext cx="345504" cy="370801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29A9E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8" name="Freeform 1671">
            <a:extLst>
              <a:ext uri="{FF2B5EF4-FFF2-40B4-BE49-F238E27FC236}">
                <a16:creationId xmlns:a16="http://schemas.microsoft.com/office/drawing/2014/main" id="{52A66F6B-C43F-4822-B75E-B8B1F022A8F3}"/>
              </a:ext>
            </a:extLst>
          </p:cNvPr>
          <p:cNvSpPr>
            <a:spLocks noEditPoints="1"/>
          </p:cNvSpPr>
          <p:nvPr/>
        </p:nvSpPr>
        <p:spPr bwMode="auto">
          <a:xfrm>
            <a:off x="3581967" y="4213845"/>
            <a:ext cx="345504" cy="370801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29A9E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Freeform 1671">
            <a:extLst>
              <a:ext uri="{FF2B5EF4-FFF2-40B4-BE49-F238E27FC236}">
                <a16:creationId xmlns:a16="http://schemas.microsoft.com/office/drawing/2014/main" id="{52A66F6B-C43F-4822-B75E-B8B1F022A8F3}"/>
              </a:ext>
            </a:extLst>
          </p:cNvPr>
          <p:cNvSpPr>
            <a:spLocks noEditPoints="1"/>
          </p:cNvSpPr>
          <p:nvPr/>
        </p:nvSpPr>
        <p:spPr bwMode="auto">
          <a:xfrm>
            <a:off x="3121735" y="5422225"/>
            <a:ext cx="345504" cy="370801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rgbClr val="29A9E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05661" y="642631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BE4E213-577E-4457-9019-A6AED571696C}" type="slidenum">
              <a:rPr lang="ru-RU" sz="120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3"/>
          <p:cNvSpPr/>
          <p:nvPr/>
        </p:nvSpPr>
        <p:spPr>
          <a:xfrm>
            <a:off x="384081" y="933346"/>
            <a:ext cx="9551735" cy="5782415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44624"/>
            <a:ext cx="8496944" cy="864096"/>
          </a:xfrm>
        </p:spPr>
        <p:txBody>
          <a:bodyPr>
            <a:noAutofit/>
          </a:bodyPr>
          <a:lstStyle/>
          <a:p>
            <a:r>
              <a:rPr lang="ru-RU" sz="2400" i="1" dirty="0"/>
              <a:t>Современные инструменты преподавания учебных предметов с использованием цифровых возможностей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85" name="Straight Connector 16"/>
          <p:cNvCxnSpPr>
            <a:stCxn id="137" idx="2"/>
          </p:cNvCxnSpPr>
          <p:nvPr/>
        </p:nvCxnSpPr>
        <p:spPr>
          <a:xfrm flipV="1">
            <a:off x="3700033" y="1589567"/>
            <a:ext cx="5645496" cy="3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56"/>
          <p:cNvCxnSpPr/>
          <p:nvPr/>
        </p:nvCxnSpPr>
        <p:spPr>
          <a:xfrm>
            <a:off x="3438177" y="6135215"/>
            <a:ext cx="5907352" cy="174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157"/>
          <p:cNvCxnSpPr/>
          <p:nvPr/>
        </p:nvCxnSpPr>
        <p:spPr>
          <a:xfrm>
            <a:off x="3961889" y="2346973"/>
            <a:ext cx="5383640" cy="0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58"/>
          <p:cNvCxnSpPr/>
          <p:nvPr/>
        </p:nvCxnSpPr>
        <p:spPr>
          <a:xfrm>
            <a:off x="4415099" y="3104379"/>
            <a:ext cx="4930431" cy="0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59"/>
          <p:cNvCxnSpPr/>
          <p:nvPr/>
        </p:nvCxnSpPr>
        <p:spPr>
          <a:xfrm>
            <a:off x="5009313" y="3861785"/>
            <a:ext cx="4336217" cy="0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60"/>
          <p:cNvCxnSpPr/>
          <p:nvPr/>
        </p:nvCxnSpPr>
        <p:spPr>
          <a:xfrm>
            <a:off x="4485605" y="4619191"/>
            <a:ext cx="4859925" cy="0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161"/>
          <p:cNvCxnSpPr/>
          <p:nvPr/>
        </p:nvCxnSpPr>
        <p:spPr>
          <a:xfrm>
            <a:off x="3961889" y="5376597"/>
            <a:ext cx="5383640" cy="0"/>
          </a:xfrm>
          <a:prstGeom prst="line">
            <a:avLst/>
          </a:prstGeom>
          <a:ln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60">
            <a:extLst>
              <a:ext uri="{FF2B5EF4-FFF2-40B4-BE49-F238E27FC236}">
                <a16:creationId xmlns:a16="http://schemas.microsoft.com/office/drawing/2014/main" id="{56969DB2-106B-409F-B87B-AFE232EDA2D8}"/>
              </a:ext>
            </a:extLst>
          </p:cNvPr>
          <p:cNvSpPr/>
          <p:nvPr/>
        </p:nvSpPr>
        <p:spPr>
          <a:xfrm>
            <a:off x="1496617" y="2461197"/>
            <a:ext cx="2988987" cy="643182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2E2E2E"/>
                </a:solidFill>
              </a:rPr>
              <a:t>Слайд-фильм (шоу)</a:t>
            </a:r>
          </a:p>
        </p:txBody>
      </p:sp>
      <p:sp>
        <p:nvSpPr>
          <p:cNvPr id="93" name="Rectangle 59">
            <a:extLst>
              <a:ext uri="{FF2B5EF4-FFF2-40B4-BE49-F238E27FC236}">
                <a16:creationId xmlns:a16="http://schemas.microsoft.com/office/drawing/2014/main" id="{C18EA029-D144-4541-8811-51F107537320}"/>
              </a:ext>
            </a:extLst>
          </p:cNvPr>
          <p:cNvSpPr/>
          <p:nvPr/>
        </p:nvSpPr>
        <p:spPr>
          <a:xfrm>
            <a:off x="1100573" y="1703791"/>
            <a:ext cx="2861318" cy="643182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2E2E2E"/>
                </a:solidFill>
              </a:rPr>
              <a:t>Видеолекция</a:t>
            </a:r>
          </a:p>
        </p:txBody>
      </p:sp>
      <p:sp>
        <p:nvSpPr>
          <p:cNvPr id="94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1057923" y="946385"/>
            <a:ext cx="2380254" cy="643182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2E2E2E"/>
                </a:solidFill>
              </a:rPr>
              <a:t>Презентация</a:t>
            </a:r>
          </a:p>
        </p:txBody>
      </p:sp>
      <p:sp>
        <p:nvSpPr>
          <p:cNvPr id="95" name="Rectangle 71">
            <a:extLst>
              <a:ext uri="{FF2B5EF4-FFF2-40B4-BE49-F238E27FC236}">
                <a16:creationId xmlns:a16="http://schemas.microsoft.com/office/drawing/2014/main" id="{ECFEB566-5CEE-4697-8794-31836C7AADF4}"/>
              </a:ext>
            </a:extLst>
          </p:cNvPr>
          <p:cNvSpPr/>
          <p:nvPr/>
        </p:nvSpPr>
        <p:spPr>
          <a:xfrm>
            <a:off x="1496617" y="3976009"/>
            <a:ext cx="2988988" cy="643182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2E2E2E"/>
                </a:solidFill>
              </a:rPr>
              <a:t>    </a:t>
            </a:r>
            <a:r>
              <a:rPr lang="ru-RU" sz="1600" b="1" dirty="0" smtClean="0">
                <a:solidFill>
                  <a:srgbClr val="2E2E2E"/>
                </a:solidFill>
              </a:rPr>
              <a:t>Интерактивный </a:t>
            </a:r>
            <a:r>
              <a:rPr lang="ru-RU" sz="1600" b="1" dirty="0" err="1" smtClean="0">
                <a:solidFill>
                  <a:srgbClr val="2E2E2E"/>
                </a:solidFill>
              </a:rPr>
              <a:t>видеоурок</a:t>
            </a:r>
            <a:endParaRPr lang="ru-RU" sz="1600" b="1" dirty="0">
              <a:solidFill>
                <a:srgbClr val="2E2E2E"/>
              </a:solidFill>
            </a:endParaRPr>
          </a:p>
          <a:p>
            <a:pPr lvl="0" algn="ctr"/>
            <a:r>
              <a:rPr lang="ru-RU" sz="1600" b="1" dirty="0">
                <a:solidFill>
                  <a:srgbClr val="2E2E2E"/>
                </a:solidFill>
              </a:rPr>
              <a:t>(интерактивная доска)</a:t>
            </a:r>
          </a:p>
        </p:txBody>
      </p:sp>
      <p:sp>
        <p:nvSpPr>
          <p:cNvPr id="96" name="Rectangle 70">
            <a:extLst>
              <a:ext uri="{FF2B5EF4-FFF2-40B4-BE49-F238E27FC236}">
                <a16:creationId xmlns:a16="http://schemas.microsoft.com/office/drawing/2014/main" id="{73D553BE-A69C-43B5-85EF-7EEAD5EB4389}"/>
              </a:ext>
            </a:extLst>
          </p:cNvPr>
          <p:cNvSpPr/>
          <p:nvPr/>
        </p:nvSpPr>
        <p:spPr>
          <a:xfrm>
            <a:off x="1388143" y="4733415"/>
            <a:ext cx="2573746" cy="643182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2E2E2E"/>
                </a:solidFill>
              </a:rPr>
              <a:t>Смарт-урок</a:t>
            </a:r>
            <a:endParaRPr lang="ru-RU" sz="1600" b="1" dirty="0">
              <a:solidFill>
                <a:srgbClr val="2E2E2E"/>
              </a:solidFill>
            </a:endParaRPr>
          </a:p>
        </p:txBody>
      </p:sp>
      <p:sp>
        <p:nvSpPr>
          <p:cNvPr id="97" name="Rectangle 69">
            <a:extLst>
              <a:ext uri="{FF2B5EF4-FFF2-40B4-BE49-F238E27FC236}">
                <a16:creationId xmlns:a16="http://schemas.microsoft.com/office/drawing/2014/main" id="{FA528FBA-F5C3-4BE4-8936-B0BC0CAD9255}"/>
              </a:ext>
            </a:extLst>
          </p:cNvPr>
          <p:cNvSpPr/>
          <p:nvPr/>
        </p:nvSpPr>
        <p:spPr>
          <a:xfrm>
            <a:off x="1036675" y="5492207"/>
            <a:ext cx="2401501" cy="643182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2E2E2E"/>
                </a:solidFill>
              </a:rPr>
              <a:t>Урок-виртуальная лаборатория</a:t>
            </a:r>
          </a:p>
        </p:txBody>
      </p:sp>
      <p:sp>
        <p:nvSpPr>
          <p:cNvPr id="98" name="Rectangle 52">
            <a:extLst>
              <a:ext uri="{FF2B5EF4-FFF2-40B4-BE49-F238E27FC236}">
                <a16:creationId xmlns:a16="http://schemas.microsoft.com/office/drawing/2014/main" id="{57184877-C0B1-4470-B06C-820C256F829D}"/>
              </a:ext>
            </a:extLst>
          </p:cNvPr>
          <p:cNvSpPr/>
          <p:nvPr/>
        </p:nvSpPr>
        <p:spPr>
          <a:xfrm>
            <a:off x="1739244" y="3218603"/>
            <a:ext cx="3270070" cy="643182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2E2E2E"/>
                </a:solidFill>
              </a:rPr>
              <a:t>Урок-практикум</a:t>
            </a:r>
          </a:p>
        </p:txBody>
      </p:sp>
      <p:sp>
        <p:nvSpPr>
          <p:cNvPr id="100" name="Rectangle 13"/>
          <p:cNvSpPr/>
          <p:nvPr/>
        </p:nvSpPr>
        <p:spPr>
          <a:xfrm>
            <a:off x="4139907" y="1005672"/>
            <a:ext cx="530338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sz="1400" dirty="0"/>
              <a:t>последовательность сменяющих друг друга слайдов по теме предмета</a:t>
            </a:r>
          </a:p>
        </p:txBody>
      </p:sp>
      <p:sp>
        <p:nvSpPr>
          <p:cNvPr id="101" name="Rectangle 41"/>
          <p:cNvSpPr/>
          <p:nvPr/>
        </p:nvSpPr>
        <p:spPr>
          <a:xfrm>
            <a:off x="4075415" y="5552188"/>
            <a:ext cx="536787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sz="1400" dirty="0"/>
              <a:t>программа, позволяющая моделировать на компьютере процессы, изменять условия и параметры </a:t>
            </a:r>
            <a:r>
              <a:rPr lang="ru-RU" sz="1400" dirty="0" smtClean="0"/>
              <a:t>их </a:t>
            </a:r>
            <a:r>
              <a:rPr lang="ru-RU" sz="1400" dirty="0"/>
              <a:t>проведения</a:t>
            </a:r>
          </a:p>
        </p:txBody>
      </p:sp>
      <p:sp>
        <p:nvSpPr>
          <p:cNvPr id="102" name="Rectangle 42"/>
          <p:cNvSpPr/>
          <p:nvPr/>
        </p:nvSpPr>
        <p:spPr>
          <a:xfrm>
            <a:off x="4601061" y="4793396"/>
            <a:ext cx="484222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sz="1400" dirty="0" smtClean="0"/>
              <a:t>проведение </a:t>
            </a:r>
            <a:r>
              <a:rPr lang="ru-RU" sz="1400" dirty="0" smtClean="0"/>
              <a:t>урока </a:t>
            </a:r>
            <a:r>
              <a:rPr lang="ru-RU" sz="1400" dirty="0"/>
              <a:t>при помощи аппаратного и программного обеспечения для образования</a:t>
            </a:r>
          </a:p>
        </p:txBody>
      </p:sp>
      <p:sp>
        <p:nvSpPr>
          <p:cNvPr id="103" name="Rectangle 43"/>
          <p:cNvSpPr/>
          <p:nvPr/>
        </p:nvSpPr>
        <p:spPr>
          <a:xfrm>
            <a:off x="5124771" y="3927575"/>
            <a:ext cx="4318516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sz="1400" dirty="0" smtClean="0"/>
              <a:t>небольшое </a:t>
            </a:r>
            <a:r>
              <a:rPr lang="ru-RU" sz="1400" dirty="0"/>
              <a:t>видео по теме предмета, в </a:t>
            </a:r>
            <a:r>
              <a:rPr lang="ru-RU" sz="1400" dirty="0" smtClean="0"/>
              <a:t>котором </a:t>
            </a:r>
            <a:r>
              <a:rPr lang="ru-RU" sz="1400" dirty="0"/>
              <a:t>обучающиеся принимают непосредственное участие </a:t>
            </a:r>
            <a:r>
              <a:rPr lang="ru-RU" sz="1400" dirty="0" smtClean="0"/>
              <a:t>посредством </a:t>
            </a:r>
            <a:r>
              <a:rPr lang="ru-RU" sz="1400" dirty="0"/>
              <a:t>выполнения различных заданий</a:t>
            </a:r>
          </a:p>
        </p:txBody>
      </p:sp>
      <p:sp>
        <p:nvSpPr>
          <p:cNvPr id="104" name="Rectangle 44"/>
          <p:cNvSpPr/>
          <p:nvPr/>
        </p:nvSpPr>
        <p:spPr>
          <a:xfrm>
            <a:off x="5673080" y="3170862"/>
            <a:ext cx="3770207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sz="1400" dirty="0"/>
              <a:t>одна из форм организации образовательного процесса, направленная на получение практических навыков на основе теории</a:t>
            </a:r>
          </a:p>
        </p:txBody>
      </p:sp>
      <p:sp>
        <p:nvSpPr>
          <p:cNvPr id="105" name="Rectangle 45"/>
          <p:cNvSpPr/>
          <p:nvPr/>
        </p:nvSpPr>
        <p:spPr>
          <a:xfrm>
            <a:off x="5124771" y="2412763"/>
            <a:ext cx="4318516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sz="1400" dirty="0"/>
              <a:t>демонстрация серии неподвижных изображений, заранее подобранных на определённую тему, на проекционном экране или электронном мониторе </a:t>
            </a:r>
          </a:p>
        </p:txBody>
      </p:sp>
      <p:sp>
        <p:nvSpPr>
          <p:cNvPr id="106" name="Rectangle 46"/>
          <p:cNvSpPr/>
          <p:nvPr/>
        </p:nvSpPr>
        <p:spPr>
          <a:xfrm>
            <a:off x="4601061" y="1763079"/>
            <a:ext cx="484222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sz="1400" dirty="0"/>
              <a:t>система видеообразов и звуков, сопровождаемых анимированной графикой </a:t>
            </a:r>
          </a:p>
        </p:txBody>
      </p:sp>
      <p:grpSp>
        <p:nvGrpSpPr>
          <p:cNvPr id="107" name="Group 12">
            <a:extLst>
              <a:ext uri="{FF2B5EF4-FFF2-40B4-BE49-F238E27FC236}">
                <a16:creationId xmlns:a16="http://schemas.microsoft.com/office/drawing/2014/main" id="{7701513A-00C5-4368-9611-C19AFB06690F}"/>
              </a:ext>
            </a:extLst>
          </p:cNvPr>
          <p:cNvGrpSpPr/>
          <p:nvPr/>
        </p:nvGrpSpPr>
        <p:grpSpPr>
          <a:xfrm>
            <a:off x="3961892" y="4732033"/>
            <a:ext cx="523711" cy="644567"/>
            <a:chOff x="4876173" y="4773041"/>
            <a:chExt cx="644567" cy="644567"/>
          </a:xfrm>
          <a:solidFill>
            <a:srgbClr val="29A9E3"/>
          </a:solidFill>
        </p:grpSpPr>
        <p:sp>
          <p:nvSpPr>
            <p:cNvPr id="108" name="Rectangle 73">
              <a:extLst>
                <a:ext uri="{FF2B5EF4-FFF2-40B4-BE49-F238E27FC236}">
                  <a16:creationId xmlns:a16="http://schemas.microsoft.com/office/drawing/2014/main" id="{88A80C94-7B79-4772-B280-792C21BC45A9}"/>
                </a:ext>
              </a:extLst>
            </p:cNvPr>
            <p:cNvSpPr/>
            <p:nvPr/>
          </p:nvSpPr>
          <p:spPr>
            <a:xfrm flipV="1">
              <a:off x="4876173" y="4773041"/>
              <a:ext cx="644567" cy="6445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grpSp>
          <p:nvGrpSpPr>
            <p:cNvPr id="109" name="Group 5">
              <a:extLst>
                <a:ext uri="{FF2B5EF4-FFF2-40B4-BE49-F238E27FC236}">
                  <a16:creationId xmlns:a16="http://schemas.microsoft.com/office/drawing/2014/main" id="{26B4A0F1-79F6-403C-A40D-691B3D30ADD9}"/>
                </a:ext>
              </a:extLst>
            </p:cNvPr>
            <p:cNvGrpSpPr/>
            <p:nvPr/>
          </p:nvGrpSpPr>
          <p:grpSpPr>
            <a:xfrm>
              <a:off x="5018275" y="4914349"/>
              <a:ext cx="360363" cy="361950"/>
              <a:chOff x="5018275" y="4914349"/>
              <a:chExt cx="360363" cy="361950"/>
            </a:xfrm>
            <a:grpFill/>
          </p:grpSpPr>
          <p:sp>
            <p:nvSpPr>
              <p:cNvPr id="110" name="Oval 116"/>
              <p:cNvSpPr>
                <a:spLocks noChangeArrowheads="1"/>
              </p:cNvSpPr>
              <p:nvPr/>
            </p:nvSpPr>
            <p:spPr bwMode="auto">
              <a:xfrm>
                <a:off x="5161150" y="5057224"/>
                <a:ext cx="74613" cy="746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117"/>
              <p:cNvSpPr>
                <a:spLocks/>
              </p:cNvSpPr>
              <p:nvPr/>
            </p:nvSpPr>
            <p:spPr bwMode="auto">
              <a:xfrm>
                <a:off x="5288150" y="5019124"/>
                <a:ext cx="90488" cy="150813"/>
              </a:xfrm>
              <a:custGeom>
                <a:avLst/>
                <a:gdLst>
                  <a:gd name="T0" fmla="*/ 23 w 24"/>
                  <a:gd name="T1" fmla="*/ 19 h 40"/>
                  <a:gd name="T2" fmla="*/ 3 w 24"/>
                  <a:gd name="T3" fmla="*/ 1 h 40"/>
                  <a:gd name="T4" fmla="*/ 1 w 24"/>
                  <a:gd name="T5" fmla="*/ 0 h 40"/>
                  <a:gd name="T6" fmla="*/ 0 w 24"/>
                  <a:gd name="T7" fmla="*/ 2 h 40"/>
                  <a:gd name="T8" fmla="*/ 0 w 24"/>
                  <a:gd name="T9" fmla="*/ 38 h 40"/>
                  <a:gd name="T10" fmla="*/ 1 w 24"/>
                  <a:gd name="T11" fmla="*/ 40 h 40"/>
                  <a:gd name="T12" fmla="*/ 2 w 24"/>
                  <a:gd name="T13" fmla="*/ 40 h 40"/>
                  <a:gd name="T14" fmla="*/ 3 w 24"/>
                  <a:gd name="T15" fmla="*/ 39 h 40"/>
                  <a:gd name="T16" fmla="*/ 23 w 24"/>
                  <a:gd name="T17" fmla="*/ 21 h 40"/>
                  <a:gd name="T18" fmla="*/ 24 w 24"/>
                  <a:gd name="T19" fmla="*/ 20 h 40"/>
                  <a:gd name="T20" fmla="*/ 23 w 24"/>
                  <a:gd name="T21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40">
                    <a:moveTo>
                      <a:pt x="23" y="19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40"/>
                      <a:pt x="1" y="40"/>
                    </a:cubicBezTo>
                    <a:cubicBezTo>
                      <a:pt x="1" y="40"/>
                      <a:pt x="2" y="40"/>
                      <a:pt x="2" y="40"/>
                    </a:cubicBezTo>
                    <a:cubicBezTo>
                      <a:pt x="2" y="40"/>
                      <a:pt x="3" y="40"/>
                      <a:pt x="3" y="3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0"/>
                    </a:cubicBezTo>
                    <a:cubicBezTo>
                      <a:pt x="24" y="19"/>
                      <a:pt x="24" y="19"/>
                      <a:pt x="2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118"/>
              <p:cNvSpPr>
                <a:spLocks/>
              </p:cNvSpPr>
              <p:nvPr/>
            </p:nvSpPr>
            <p:spPr bwMode="auto">
              <a:xfrm>
                <a:off x="5018275" y="5019124"/>
                <a:ext cx="90488" cy="150813"/>
              </a:xfrm>
              <a:custGeom>
                <a:avLst/>
                <a:gdLst>
                  <a:gd name="T0" fmla="*/ 23 w 24"/>
                  <a:gd name="T1" fmla="*/ 0 h 40"/>
                  <a:gd name="T2" fmla="*/ 21 w 24"/>
                  <a:gd name="T3" fmla="*/ 1 h 40"/>
                  <a:gd name="T4" fmla="*/ 1 w 24"/>
                  <a:gd name="T5" fmla="*/ 19 h 40"/>
                  <a:gd name="T6" fmla="*/ 0 w 24"/>
                  <a:gd name="T7" fmla="*/ 20 h 40"/>
                  <a:gd name="T8" fmla="*/ 1 w 24"/>
                  <a:gd name="T9" fmla="*/ 21 h 40"/>
                  <a:gd name="T10" fmla="*/ 21 w 24"/>
                  <a:gd name="T11" fmla="*/ 39 h 40"/>
                  <a:gd name="T12" fmla="*/ 22 w 24"/>
                  <a:gd name="T13" fmla="*/ 40 h 40"/>
                  <a:gd name="T14" fmla="*/ 23 w 24"/>
                  <a:gd name="T15" fmla="*/ 40 h 40"/>
                  <a:gd name="T16" fmla="*/ 24 w 24"/>
                  <a:gd name="T17" fmla="*/ 38 h 40"/>
                  <a:gd name="T18" fmla="*/ 24 w 24"/>
                  <a:gd name="T19" fmla="*/ 2 h 40"/>
                  <a:gd name="T20" fmla="*/ 23 w 24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40">
                    <a:moveTo>
                      <a:pt x="23" y="0"/>
                    </a:moveTo>
                    <a:cubicBezTo>
                      <a:pt x="22" y="0"/>
                      <a:pt x="21" y="0"/>
                      <a:pt x="21" y="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0" y="21"/>
                      <a:pt x="0" y="21"/>
                      <a:pt x="1" y="2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40"/>
                      <a:pt x="22" y="40"/>
                      <a:pt x="22" y="40"/>
                    </a:cubicBezTo>
                    <a:cubicBezTo>
                      <a:pt x="22" y="40"/>
                      <a:pt x="23" y="40"/>
                      <a:pt x="23" y="40"/>
                    </a:cubicBezTo>
                    <a:cubicBezTo>
                      <a:pt x="24" y="40"/>
                      <a:pt x="24" y="39"/>
                      <a:pt x="24" y="38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4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119"/>
              <p:cNvSpPr>
                <a:spLocks/>
              </p:cNvSpPr>
              <p:nvPr/>
            </p:nvSpPr>
            <p:spPr bwMode="auto">
              <a:xfrm>
                <a:off x="5123050" y="4914349"/>
                <a:ext cx="150813" cy="90488"/>
              </a:xfrm>
              <a:custGeom>
                <a:avLst/>
                <a:gdLst>
                  <a:gd name="T0" fmla="*/ 21 w 40"/>
                  <a:gd name="T1" fmla="*/ 1 h 24"/>
                  <a:gd name="T2" fmla="*/ 19 w 40"/>
                  <a:gd name="T3" fmla="*/ 1 h 24"/>
                  <a:gd name="T4" fmla="*/ 1 w 40"/>
                  <a:gd name="T5" fmla="*/ 21 h 24"/>
                  <a:gd name="T6" fmla="*/ 0 w 40"/>
                  <a:gd name="T7" fmla="*/ 23 h 24"/>
                  <a:gd name="T8" fmla="*/ 2 w 40"/>
                  <a:gd name="T9" fmla="*/ 24 h 24"/>
                  <a:gd name="T10" fmla="*/ 38 w 40"/>
                  <a:gd name="T11" fmla="*/ 24 h 24"/>
                  <a:gd name="T12" fmla="*/ 40 w 40"/>
                  <a:gd name="T13" fmla="*/ 23 h 24"/>
                  <a:gd name="T14" fmla="*/ 39 w 40"/>
                  <a:gd name="T15" fmla="*/ 21 h 24"/>
                  <a:gd name="T16" fmla="*/ 21 w 40"/>
                  <a:gd name="T1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4">
                    <a:moveTo>
                      <a:pt x="21" y="1"/>
                    </a:moveTo>
                    <a:cubicBezTo>
                      <a:pt x="21" y="0"/>
                      <a:pt x="19" y="0"/>
                      <a:pt x="19" y="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0" y="24"/>
                      <a:pt x="1" y="24"/>
                      <a:pt x="2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9" y="24"/>
                      <a:pt x="40" y="24"/>
                      <a:pt x="40" y="23"/>
                    </a:cubicBezTo>
                    <a:cubicBezTo>
                      <a:pt x="40" y="22"/>
                      <a:pt x="40" y="21"/>
                      <a:pt x="39" y="21"/>
                    </a:cubicBezTo>
                    <a:lnTo>
                      <a:pt x="2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120"/>
              <p:cNvSpPr>
                <a:spLocks/>
              </p:cNvSpPr>
              <p:nvPr/>
            </p:nvSpPr>
            <p:spPr bwMode="auto">
              <a:xfrm>
                <a:off x="5123050" y="5185811"/>
                <a:ext cx="150813" cy="90488"/>
              </a:xfrm>
              <a:custGeom>
                <a:avLst/>
                <a:gdLst>
                  <a:gd name="T0" fmla="*/ 38 w 40"/>
                  <a:gd name="T1" fmla="*/ 0 h 24"/>
                  <a:gd name="T2" fmla="*/ 2 w 40"/>
                  <a:gd name="T3" fmla="*/ 0 h 24"/>
                  <a:gd name="T4" fmla="*/ 0 w 40"/>
                  <a:gd name="T5" fmla="*/ 1 h 24"/>
                  <a:gd name="T6" fmla="*/ 1 w 40"/>
                  <a:gd name="T7" fmla="*/ 3 h 24"/>
                  <a:gd name="T8" fmla="*/ 19 w 40"/>
                  <a:gd name="T9" fmla="*/ 23 h 24"/>
                  <a:gd name="T10" fmla="*/ 20 w 40"/>
                  <a:gd name="T11" fmla="*/ 24 h 24"/>
                  <a:gd name="T12" fmla="*/ 21 w 40"/>
                  <a:gd name="T13" fmla="*/ 23 h 24"/>
                  <a:gd name="T14" fmla="*/ 39 w 40"/>
                  <a:gd name="T15" fmla="*/ 3 h 24"/>
                  <a:gd name="T16" fmla="*/ 40 w 40"/>
                  <a:gd name="T17" fmla="*/ 1 h 24"/>
                  <a:gd name="T18" fmla="*/ 38 w 40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2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4"/>
                      <a:pt x="20" y="24"/>
                    </a:cubicBezTo>
                    <a:cubicBezTo>
                      <a:pt x="21" y="24"/>
                      <a:pt x="21" y="24"/>
                      <a:pt x="21" y="2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3"/>
                      <a:pt x="40" y="2"/>
                      <a:pt x="40" y="1"/>
                    </a:cubicBezTo>
                    <a:cubicBezTo>
                      <a:pt x="40" y="0"/>
                      <a:pt x="39" y="0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5" name="Group 11">
            <a:extLst>
              <a:ext uri="{FF2B5EF4-FFF2-40B4-BE49-F238E27FC236}">
                <a16:creationId xmlns:a16="http://schemas.microsoft.com/office/drawing/2014/main" id="{5BC95F99-7082-40A6-A0C5-E2595CECC9D1}"/>
              </a:ext>
            </a:extLst>
          </p:cNvPr>
          <p:cNvGrpSpPr/>
          <p:nvPr/>
        </p:nvGrpSpPr>
        <p:grpSpPr>
          <a:xfrm>
            <a:off x="4485603" y="3974626"/>
            <a:ext cx="523711" cy="644567"/>
            <a:chOff x="5520741" y="4011721"/>
            <a:chExt cx="644567" cy="644567"/>
          </a:xfrm>
          <a:solidFill>
            <a:srgbClr val="29A9E3"/>
          </a:solidFill>
        </p:grpSpPr>
        <p:sp>
          <p:nvSpPr>
            <p:cNvPr id="116" name="Rectangle 72">
              <a:extLst>
                <a:ext uri="{FF2B5EF4-FFF2-40B4-BE49-F238E27FC236}">
                  <a16:creationId xmlns:a16="http://schemas.microsoft.com/office/drawing/2014/main" id="{8934FC2C-3973-4441-960E-A0F356DD89D1}"/>
                </a:ext>
              </a:extLst>
            </p:cNvPr>
            <p:cNvSpPr/>
            <p:nvPr/>
          </p:nvSpPr>
          <p:spPr>
            <a:xfrm flipV="1">
              <a:off x="5520741" y="4011721"/>
              <a:ext cx="644567" cy="6445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grpSp>
          <p:nvGrpSpPr>
            <p:cNvPr id="117" name="Group 4">
              <a:extLst>
                <a:ext uri="{FF2B5EF4-FFF2-40B4-BE49-F238E27FC236}">
                  <a16:creationId xmlns:a16="http://schemas.microsoft.com/office/drawing/2014/main" id="{139CE122-EE12-469D-AA70-D89EE59516A0}"/>
                </a:ext>
              </a:extLst>
            </p:cNvPr>
            <p:cNvGrpSpPr/>
            <p:nvPr/>
          </p:nvGrpSpPr>
          <p:grpSpPr>
            <a:xfrm>
              <a:off x="5662843" y="4153029"/>
              <a:ext cx="360363" cy="361950"/>
              <a:chOff x="5662843" y="4153029"/>
              <a:chExt cx="360363" cy="361950"/>
            </a:xfrm>
            <a:grpFill/>
          </p:grpSpPr>
          <p:sp>
            <p:nvSpPr>
              <p:cNvPr id="118" name="Freeform 132"/>
              <p:cNvSpPr>
                <a:spLocks/>
              </p:cNvSpPr>
              <p:nvPr/>
            </p:nvSpPr>
            <p:spPr bwMode="auto">
              <a:xfrm>
                <a:off x="5745393" y="4237166"/>
                <a:ext cx="131763" cy="131763"/>
              </a:xfrm>
              <a:custGeom>
                <a:avLst/>
                <a:gdLst>
                  <a:gd name="T0" fmla="*/ 7 w 35"/>
                  <a:gd name="T1" fmla="*/ 14 h 35"/>
                  <a:gd name="T2" fmla="*/ 8 w 35"/>
                  <a:gd name="T3" fmla="*/ 8 h 35"/>
                  <a:gd name="T4" fmla="*/ 14 w 35"/>
                  <a:gd name="T5" fmla="*/ 6 h 35"/>
                  <a:gd name="T6" fmla="*/ 35 w 35"/>
                  <a:gd name="T7" fmla="*/ 12 h 35"/>
                  <a:gd name="T8" fmla="*/ 18 w 35"/>
                  <a:gd name="T9" fmla="*/ 0 h 35"/>
                  <a:gd name="T10" fmla="*/ 0 w 35"/>
                  <a:gd name="T11" fmla="*/ 18 h 35"/>
                  <a:gd name="T12" fmla="*/ 13 w 35"/>
                  <a:gd name="T13" fmla="*/ 35 h 35"/>
                  <a:gd name="T14" fmla="*/ 7 w 35"/>
                  <a:gd name="T15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5">
                    <a:moveTo>
                      <a:pt x="7" y="14"/>
                    </a:moveTo>
                    <a:cubicBezTo>
                      <a:pt x="6" y="11"/>
                      <a:pt x="7" y="9"/>
                      <a:pt x="8" y="8"/>
                    </a:cubicBezTo>
                    <a:cubicBezTo>
                      <a:pt x="10" y="6"/>
                      <a:pt x="12" y="6"/>
                      <a:pt x="14" y="6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2" y="5"/>
                      <a:pt x="26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6"/>
                      <a:pt x="5" y="33"/>
                      <a:pt x="13" y="35"/>
                    </a:cubicBezTo>
                    <a:lnTo>
                      <a:pt x="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133"/>
              <p:cNvSpPr>
                <a:spLocks/>
              </p:cNvSpPr>
              <p:nvPr/>
            </p:nvSpPr>
            <p:spPr bwMode="auto">
              <a:xfrm>
                <a:off x="5662843" y="4153029"/>
                <a:ext cx="300038" cy="301625"/>
              </a:xfrm>
              <a:custGeom>
                <a:avLst/>
                <a:gdLst>
                  <a:gd name="T0" fmla="*/ 37 w 80"/>
                  <a:gd name="T1" fmla="*/ 66 h 80"/>
                  <a:gd name="T2" fmla="*/ 14 w 80"/>
                  <a:gd name="T3" fmla="*/ 40 h 80"/>
                  <a:gd name="T4" fmla="*/ 40 w 80"/>
                  <a:gd name="T5" fmla="*/ 14 h 80"/>
                  <a:gd name="T6" fmla="*/ 66 w 80"/>
                  <a:gd name="T7" fmla="*/ 37 h 80"/>
                  <a:gd name="T8" fmla="*/ 80 w 80"/>
                  <a:gd name="T9" fmla="*/ 41 h 80"/>
                  <a:gd name="T10" fmla="*/ 80 w 80"/>
                  <a:gd name="T11" fmla="*/ 40 h 80"/>
                  <a:gd name="T12" fmla="*/ 40 w 80"/>
                  <a:gd name="T13" fmla="*/ 0 h 80"/>
                  <a:gd name="T14" fmla="*/ 0 w 80"/>
                  <a:gd name="T15" fmla="*/ 40 h 80"/>
                  <a:gd name="T16" fmla="*/ 40 w 80"/>
                  <a:gd name="T17" fmla="*/ 80 h 80"/>
                  <a:gd name="T18" fmla="*/ 41 w 80"/>
                  <a:gd name="T19" fmla="*/ 80 h 80"/>
                  <a:gd name="T20" fmla="*/ 37 w 80"/>
                  <a:gd name="T21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80">
                    <a:moveTo>
                      <a:pt x="37" y="66"/>
                    </a:moveTo>
                    <a:cubicBezTo>
                      <a:pt x="24" y="64"/>
                      <a:pt x="14" y="53"/>
                      <a:pt x="14" y="40"/>
                    </a:cubicBezTo>
                    <a:cubicBezTo>
                      <a:pt x="14" y="26"/>
                      <a:pt x="26" y="14"/>
                      <a:pt x="40" y="14"/>
                    </a:cubicBezTo>
                    <a:cubicBezTo>
                      <a:pt x="53" y="14"/>
                      <a:pt x="64" y="24"/>
                      <a:pt x="66" y="37"/>
                    </a:cubicBezTo>
                    <a:cubicBezTo>
                      <a:pt x="80" y="41"/>
                      <a:pt x="80" y="41"/>
                      <a:pt x="80" y="41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40" y="80"/>
                      <a:pt x="41" y="80"/>
                      <a:pt x="41" y="80"/>
                    </a:cubicBezTo>
                    <a:lnTo>
                      <a:pt x="37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134"/>
              <p:cNvSpPr>
                <a:spLocks/>
              </p:cNvSpPr>
              <p:nvPr/>
            </p:nvSpPr>
            <p:spPr bwMode="auto">
              <a:xfrm>
                <a:off x="5783493" y="4273679"/>
                <a:ext cx="239713" cy="241300"/>
              </a:xfrm>
              <a:custGeom>
                <a:avLst/>
                <a:gdLst>
                  <a:gd name="T0" fmla="*/ 63 w 64"/>
                  <a:gd name="T1" fmla="*/ 46 h 64"/>
                  <a:gd name="T2" fmla="*/ 44 w 64"/>
                  <a:gd name="T3" fmla="*/ 27 h 64"/>
                  <a:gd name="T4" fmla="*/ 54 w 64"/>
                  <a:gd name="T5" fmla="*/ 18 h 64"/>
                  <a:gd name="T6" fmla="*/ 55 w 64"/>
                  <a:gd name="T7" fmla="*/ 16 h 64"/>
                  <a:gd name="T8" fmla="*/ 53 w 64"/>
                  <a:gd name="T9" fmla="*/ 14 h 64"/>
                  <a:gd name="T10" fmla="*/ 3 w 64"/>
                  <a:gd name="T11" fmla="*/ 0 h 64"/>
                  <a:gd name="T12" fmla="*/ 1 w 64"/>
                  <a:gd name="T13" fmla="*/ 1 h 64"/>
                  <a:gd name="T14" fmla="*/ 0 w 64"/>
                  <a:gd name="T15" fmla="*/ 2 h 64"/>
                  <a:gd name="T16" fmla="*/ 15 w 64"/>
                  <a:gd name="T17" fmla="*/ 53 h 64"/>
                  <a:gd name="T18" fmla="*/ 16 w 64"/>
                  <a:gd name="T19" fmla="*/ 54 h 64"/>
                  <a:gd name="T20" fmla="*/ 18 w 64"/>
                  <a:gd name="T21" fmla="*/ 54 h 64"/>
                  <a:gd name="T22" fmla="*/ 27 w 64"/>
                  <a:gd name="T23" fmla="*/ 45 h 64"/>
                  <a:gd name="T24" fmla="*/ 46 w 64"/>
                  <a:gd name="T25" fmla="*/ 63 h 64"/>
                  <a:gd name="T26" fmla="*/ 48 w 64"/>
                  <a:gd name="T27" fmla="*/ 64 h 64"/>
                  <a:gd name="T28" fmla="*/ 49 w 64"/>
                  <a:gd name="T29" fmla="*/ 63 h 64"/>
                  <a:gd name="T30" fmla="*/ 63 w 64"/>
                  <a:gd name="T31" fmla="*/ 49 h 64"/>
                  <a:gd name="T32" fmla="*/ 63 w 64"/>
                  <a:gd name="T33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63" y="46"/>
                    </a:moveTo>
                    <a:cubicBezTo>
                      <a:pt x="44" y="27"/>
                      <a:pt x="44" y="27"/>
                      <a:pt x="44" y="2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5" y="17"/>
                      <a:pt x="55" y="16"/>
                      <a:pt x="55" y="16"/>
                    </a:cubicBezTo>
                    <a:cubicBezTo>
                      <a:pt x="54" y="15"/>
                      <a:pt x="54" y="15"/>
                      <a:pt x="53" y="1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4"/>
                      <a:pt x="16" y="54"/>
                      <a:pt x="16" y="54"/>
                    </a:cubicBezTo>
                    <a:cubicBezTo>
                      <a:pt x="17" y="54"/>
                      <a:pt x="18" y="54"/>
                      <a:pt x="18" y="54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7" y="64"/>
                      <a:pt x="47" y="64"/>
                      <a:pt x="48" y="64"/>
                    </a:cubicBezTo>
                    <a:cubicBezTo>
                      <a:pt x="48" y="64"/>
                      <a:pt x="49" y="64"/>
                      <a:pt x="49" y="63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4" y="48"/>
                      <a:pt x="64" y="47"/>
                      <a:pt x="6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1" name="Group 15">
            <a:extLst>
              <a:ext uri="{FF2B5EF4-FFF2-40B4-BE49-F238E27FC236}">
                <a16:creationId xmlns:a16="http://schemas.microsoft.com/office/drawing/2014/main" id="{2C59E7D2-AC82-477B-A4D6-CD2B2282E680}"/>
              </a:ext>
            </a:extLst>
          </p:cNvPr>
          <p:cNvGrpSpPr/>
          <p:nvPr/>
        </p:nvGrpSpPr>
        <p:grpSpPr>
          <a:xfrm>
            <a:off x="3438177" y="5490823"/>
            <a:ext cx="523712" cy="644569"/>
            <a:chOff x="4231602" y="5534362"/>
            <a:chExt cx="644569" cy="644569"/>
          </a:xfrm>
          <a:solidFill>
            <a:srgbClr val="29A9E3"/>
          </a:solidFill>
        </p:grpSpPr>
        <p:sp>
          <p:nvSpPr>
            <p:cNvPr id="122" name="Rectangle 74">
              <a:extLst>
                <a:ext uri="{FF2B5EF4-FFF2-40B4-BE49-F238E27FC236}">
                  <a16:creationId xmlns:a16="http://schemas.microsoft.com/office/drawing/2014/main" id="{81CEDC4B-5F36-469D-9A98-76D4FDB609C3}"/>
                </a:ext>
              </a:extLst>
            </p:cNvPr>
            <p:cNvSpPr/>
            <p:nvPr/>
          </p:nvSpPr>
          <p:spPr>
            <a:xfrm flipV="1">
              <a:off x="4231602" y="5534362"/>
              <a:ext cx="644569" cy="6445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sp>
          <p:nvSpPr>
            <p:cNvPr id="123" name="Freeform 140"/>
            <p:cNvSpPr>
              <a:spLocks noEditPoints="1"/>
            </p:cNvSpPr>
            <p:nvPr/>
          </p:nvSpPr>
          <p:spPr bwMode="auto">
            <a:xfrm>
              <a:off x="4372911" y="5675671"/>
              <a:ext cx="361950" cy="361950"/>
            </a:xfrm>
            <a:custGeom>
              <a:avLst/>
              <a:gdLst>
                <a:gd name="T0" fmla="*/ 4 w 96"/>
                <a:gd name="T1" fmla="*/ 52 h 96"/>
                <a:gd name="T2" fmla="*/ 10 w 96"/>
                <a:gd name="T3" fmla="*/ 52 h 96"/>
                <a:gd name="T4" fmla="*/ 44 w 96"/>
                <a:gd name="T5" fmla="*/ 86 h 96"/>
                <a:gd name="T6" fmla="*/ 44 w 96"/>
                <a:gd name="T7" fmla="*/ 92 h 96"/>
                <a:gd name="T8" fmla="*/ 48 w 96"/>
                <a:gd name="T9" fmla="*/ 96 h 96"/>
                <a:gd name="T10" fmla="*/ 52 w 96"/>
                <a:gd name="T11" fmla="*/ 92 h 96"/>
                <a:gd name="T12" fmla="*/ 52 w 96"/>
                <a:gd name="T13" fmla="*/ 86 h 96"/>
                <a:gd name="T14" fmla="*/ 86 w 96"/>
                <a:gd name="T15" fmla="*/ 52 h 96"/>
                <a:gd name="T16" fmla="*/ 92 w 96"/>
                <a:gd name="T17" fmla="*/ 52 h 96"/>
                <a:gd name="T18" fmla="*/ 96 w 96"/>
                <a:gd name="T19" fmla="*/ 48 h 96"/>
                <a:gd name="T20" fmla="*/ 92 w 96"/>
                <a:gd name="T21" fmla="*/ 44 h 96"/>
                <a:gd name="T22" fmla="*/ 86 w 96"/>
                <a:gd name="T23" fmla="*/ 44 h 96"/>
                <a:gd name="T24" fmla="*/ 52 w 96"/>
                <a:gd name="T25" fmla="*/ 10 h 96"/>
                <a:gd name="T26" fmla="*/ 52 w 96"/>
                <a:gd name="T27" fmla="*/ 4 h 96"/>
                <a:gd name="T28" fmla="*/ 48 w 96"/>
                <a:gd name="T29" fmla="*/ 0 h 96"/>
                <a:gd name="T30" fmla="*/ 44 w 96"/>
                <a:gd name="T31" fmla="*/ 4 h 96"/>
                <a:gd name="T32" fmla="*/ 44 w 96"/>
                <a:gd name="T33" fmla="*/ 10 h 96"/>
                <a:gd name="T34" fmla="*/ 10 w 96"/>
                <a:gd name="T35" fmla="*/ 44 h 96"/>
                <a:gd name="T36" fmla="*/ 4 w 96"/>
                <a:gd name="T37" fmla="*/ 44 h 96"/>
                <a:gd name="T38" fmla="*/ 0 w 96"/>
                <a:gd name="T39" fmla="*/ 48 h 96"/>
                <a:gd name="T40" fmla="*/ 4 w 96"/>
                <a:gd name="T41" fmla="*/ 52 h 96"/>
                <a:gd name="T42" fmla="*/ 18 w 96"/>
                <a:gd name="T43" fmla="*/ 52 h 96"/>
                <a:gd name="T44" fmla="*/ 27 w 96"/>
                <a:gd name="T45" fmla="*/ 52 h 96"/>
                <a:gd name="T46" fmla="*/ 44 w 96"/>
                <a:gd name="T47" fmla="*/ 69 h 96"/>
                <a:gd name="T48" fmla="*/ 44 w 96"/>
                <a:gd name="T49" fmla="*/ 78 h 96"/>
                <a:gd name="T50" fmla="*/ 18 w 96"/>
                <a:gd name="T51" fmla="*/ 52 h 96"/>
                <a:gd name="T52" fmla="*/ 52 w 96"/>
                <a:gd name="T53" fmla="*/ 52 h 96"/>
                <a:gd name="T54" fmla="*/ 61 w 96"/>
                <a:gd name="T55" fmla="*/ 52 h 96"/>
                <a:gd name="T56" fmla="*/ 52 w 96"/>
                <a:gd name="T57" fmla="*/ 61 h 96"/>
                <a:gd name="T58" fmla="*/ 52 w 96"/>
                <a:gd name="T59" fmla="*/ 52 h 96"/>
                <a:gd name="T60" fmla="*/ 52 w 96"/>
                <a:gd name="T61" fmla="*/ 44 h 96"/>
                <a:gd name="T62" fmla="*/ 52 w 96"/>
                <a:gd name="T63" fmla="*/ 35 h 96"/>
                <a:gd name="T64" fmla="*/ 61 w 96"/>
                <a:gd name="T65" fmla="*/ 44 h 96"/>
                <a:gd name="T66" fmla="*/ 52 w 96"/>
                <a:gd name="T67" fmla="*/ 44 h 96"/>
                <a:gd name="T68" fmla="*/ 44 w 96"/>
                <a:gd name="T69" fmla="*/ 44 h 96"/>
                <a:gd name="T70" fmla="*/ 35 w 96"/>
                <a:gd name="T71" fmla="*/ 44 h 96"/>
                <a:gd name="T72" fmla="*/ 44 w 96"/>
                <a:gd name="T73" fmla="*/ 35 h 96"/>
                <a:gd name="T74" fmla="*/ 44 w 96"/>
                <a:gd name="T75" fmla="*/ 44 h 96"/>
                <a:gd name="T76" fmla="*/ 44 w 96"/>
                <a:gd name="T77" fmla="*/ 52 h 96"/>
                <a:gd name="T78" fmla="*/ 44 w 96"/>
                <a:gd name="T79" fmla="*/ 61 h 96"/>
                <a:gd name="T80" fmla="*/ 35 w 96"/>
                <a:gd name="T81" fmla="*/ 52 h 96"/>
                <a:gd name="T82" fmla="*/ 44 w 96"/>
                <a:gd name="T83" fmla="*/ 52 h 96"/>
                <a:gd name="T84" fmla="*/ 52 w 96"/>
                <a:gd name="T85" fmla="*/ 78 h 96"/>
                <a:gd name="T86" fmla="*/ 52 w 96"/>
                <a:gd name="T87" fmla="*/ 69 h 96"/>
                <a:gd name="T88" fmla="*/ 69 w 96"/>
                <a:gd name="T89" fmla="*/ 52 h 96"/>
                <a:gd name="T90" fmla="*/ 78 w 96"/>
                <a:gd name="T91" fmla="*/ 52 h 96"/>
                <a:gd name="T92" fmla="*/ 52 w 96"/>
                <a:gd name="T93" fmla="*/ 78 h 96"/>
                <a:gd name="T94" fmla="*/ 78 w 96"/>
                <a:gd name="T95" fmla="*/ 44 h 96"/>
                <a:gd name="T96" fmla="*/ 69 w 96"/>
                <a:gd name="T97" fmla="*/ 44 h 96"/>
                <a:gd name="T98" fmla="*/ 52 w 96"/>
                <a:gd name="T99" fmla="*/ 27 h 96"/>
                <a:gd name="T100" fmla="*/ 52 w 96"/>
                <a:gd name="T101" fmla="*/ 18 h 96"/>
                <a:gd name="T102" fmla="*/ 78 w 96"/>
                <a:gd name="T103" fmla="*/ 44 h 96"/>
                <a:gd name="T104" fmla="*/ 44 w 96"/>
                <a:gd name="T105" fmla="*/ 18 h 96"/>
                <a:gd name="T106" fmla="*/ 44 w 96"/>
                <a:gd name="T107" fmla="*/ 27 h 96"/>
                <a:gd name="T108" fmla="*/ 27 w 96"/>
                <a:gd name="T109" fmla="*/ 44 h 96"/>
                <a:gd name="T110" fmla="*/ 18 w 96"/>
                <a:gd name="T111" fmla="*/ 44 h 96"/>
                <a:gd name="T112" fmla="*/ 44 w 96"/>
                <a:gd name="T113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" h="96">
                  <a:moveTo>
                    <a:pt x="4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2" y="70"/>
                    <a:pt x="26" y="84"/>
                    <a:pt x="44" y="86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4"/>
                    <a:pt x="46" y="96"/>
                    <a:pt x="48" y="96"/>
                  </a:cubicBezTo>
                  <a:cubicBezTo>
                    <a:pt x="50" y="96"/>
                    <a:pt x="52" y="94"/>
                    <a:pt x="52" y="92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70" y="84"/>
                    <a:pt x="84" y="70"/>
                    <a:pt x="86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4" y="52"/>
                    <a:pt x="96" y="50"/>
                    <a:pt x="96" y="48"/>
                  </a:cubicBezTo>
                  <a:cubicBezTo>
                    <a:pt x="96" y="46"/>
                    <a:pt x="94" y="44"/>
                    <a:pt x="92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26"/>
                    <a:pt x="70" y="12"/>
                    <a:pt x="52" y="1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"/>
                    <a:pt x="50" y="0"/>
                    <a:pt x="48" y="0"/>
                  </a:cubicBezTo>
                  <a:cubicBezTo>
                    <a:pt x="46" y="0"/>
                    <a:pt x="44" y="2"/>
                    <a:pt x="44" y="4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26" y="12"/>
                    <a:pt x="12" y="26"/>
                    <a:pt x="1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6"/>
                    <a:pt x="0" y="48"/>
                  </a:cubicBezTo>
                  <a:cubicBezTo>
                    <a:pt x="0" y="50"/>
                    <a:pt x="2" y="52"/>
                    <a:pt x="4" y="52"/>
                  </a:cubicBezTo>
                  <a:close/>
                  <a:moveTo>
                    <a:pt x="18" y="52"/>
                  </a:moveTo>
                  <a:cubicBezTo>
                    <a:pt x="27" y="52"/>
                    <a:pt x="27" y="52"/>
                    <a:pt x="27" y="52"/>
                  </a:cubicBezTo>
                  <a:cubicBezTo>
                    <a:pt x="29" y="60"/>
                    <a:pt x="36" y="67"/>
                    <a:pt x="44" y="69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31" y="76"/>
                    <a:pt x="20" y="65"/>
                    <a:pt x="18" y="52"/>
                  </a:cubicBezTo>
                  <a:close/>
                  <a:moveTo>
                    <a:pt x="52" y="52"/>
                  </a:moveTo>
                  <a:cubicBezTo>
                    <a:pt x="61" y="52"/>
                    <a:pt x="61" y="52"/>
                    <a:pt x="61" y="52"/>
                  </a:cubicBezTo>
                  <a:cubicBezTo>
                    <a:pt x="59" y="56"/>
                    <a:pt x="56" y="59"/>
                    <a:pt x="52" y="61"/>
                  </a:cubicBezTo>
                  <a:lnTo>
                    <a:pt x="52" y="52"/>
                  </a:lnTo>
                  <a:close/>
                  <a:moveTo>
                    <a:pt x="52" y="44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6" y="37"/>
                    <a:pt x="59" y="40"/>
                    <a:pt x="61" y="44"/>
                  </a:cubicBezTo>
                  <a:lnTo>
                    <a:pt x="52" y="44"/>
                  </a:lnTo>
                  <a:close/>
                  <a:moveTo>
                    <a:pt x="44" y="44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37" y="40"/>
                    <a:pt x="40" y="37"/>
                    <a:pt x="44" y="35"/>
                  </a:cubicBezTo>
                  <a:lnTo>
                    <a:pt x="44" y="44"/>
                  </a:lnTo>
                  <a:close/>
                  <a:moveTo>
                    <a:pt x="44" y="52"/>
                  </a:moveTo>
                  <a:cubicBezTo>
                    <a:pt x="44" y="61"/>
                    <a:pt x="44" y="61"/>
                    <a:pt x="44" y="61"/>
                  </a:cubicBezTo>
                  <a:cubicBezTo>
                    <a:pt x="40" y="59"/>
                    <a:pt x="37" y="56"/>
                    <a:pt x="35" y="52"/>
                  </a:cubicBezTo>
                  <a:lnTo>
                    <a:pt x="44" y="52"/>
                  </a:lnTo>
                  <a:close/>
                  <a:moveTo>
                    <a:pt x="52" y="78"/>
                  </a:moveTo>
                  <a:cubicBezTo>
                    <a:pt x="52" y="69"/>
                    <a:pt x="52" y="69"/>
                    <a:pt x="52" y="69"/>
                  </a:cubicBezTo>
                  <a:cubicBezTo>
                    <a:pt x="60" y="67"/>
                    <a:pt x="67" y="60"/>
                    <a:pt x="69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6" y="65"/>
                    <a:pt x="65" y="76"/>
                    <a:pt x="52" y="78"/>
                  </a:cubicBezTo>
                  <a:close/>
                  <a:moveTo>
                    <a:pt x="78" y="44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67" y="36"/>
                    <a:pt x="60" y="29"/>
                    <a:pt x="52" y="2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65" y="20"/>
                    <a:pt x="76" y="31"/>
                    <a:pt x="78" y="44"/>
                  </a:cubicBezTo>
                  <a:close/>
                  <a:moveTo>
                    <a:pt x="44" y="18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36" y="29"/>
                    <a:pt x="29" y="36"/>
                    <a:pt x="27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0" y="31"/>
                    <a:pt x="31" y="20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124" name="Group 8">
            <a:extLst>
              <a:ext uri="{FF2B5EF4-FFF2-40B4-BE49-F238E27FC236}">
                <a16:creationId xmlns:a16="http://schemas.microsoft.com/office/drawing/2014/main" id="{73A5CA16-553C-4C59-8E98-CA092F5B2A4A}"/>
              </a:ext>
            </a:extLst>
          </p:cNvPr>
          <p:cNvGrpSpPr/>
          <p:nvPr/>
        </p:nvGrpSpPr>
        <p:grpSpPr>
          <a:xfrm>
            <a:off x="4415099" y="2461197"/>
            <a:ext cx="523711" cy="644567"/>
            <a:chOff x="5520741" y="2490466"/>
            <a:chExt cx="644567" cy="644567"/>
          </a:xfrm>
          <a:solidFill>
            <a:srgbClr val="29A9E3"/>
          </a:solidFill>
        </p:grpSpPr>
        <p:sp>
          <p:nvSpPr>
            <p:cNvPr id="125" name="Rectangle 63">
              <a:extLst>
                <a:ext uri="{FF2B5EF4-FFF2-40B4-BE49-F238E27FC236}">
                  <a16:creationId xmlns:a16="http://schemas.microsoft.com/office/drawing/2014/main" id="{E47E3568-8E8F-4811-8E45-3436B4EFA462}"/>
                </a:ext>
              </a:extLst>
            </p:cNvPr>
            <p:cNvSpPr/>
            <p:nvPr/>
          </p:nvSpPr>
          <p:spPr>
            <a:xfrm>
              <a:off x="5520741" y="2490466"/>
              <a:ext cx="644567" cy="6445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grpSp>
          <p:nvGrpSpPr>
            <p:cNvPr id="126" name="Group 3">
              <a:extLst>
                <a:ext uri="{FF2B5EF4-FFF2-40B4-BE49-F238E27FC236}">
                  <a16:creationId xmlns:a16="http://schemas.microsoft.com/office/drawing/2014/main" id="{B76D4ACC-C893-47EE-B9EA-60E728B000F6}"/>
                </a:ext>
              </a:extLst>
            </p:cNvPr>
            <p:cNvGrpSpPr/>
            <p:nvPr/>
          </p:nvGrpSpPr>
          <p:grpSpPr>
            <a:xfrm>
              <a:off x="5662843" y="2643681"/>
              <a:ext cx="360363" cy="338137"/>
              <a:chOff x="5662843" y="2643681"/>
              <a:chExt cx="360363" cy="338137"/>
            </a:xfrm>
            <a:grpFill/>
          </p:grpSpPr>
          <p:sp>
            <p:nvSpPr>
              <p:cNvPr id="127" name="Freeform 142"/>
              <p:cNvSpPr>
                <a:spLocks/>
              </p:cNvSpPr>
              <p:nvPr/>
            </p:nvSpPr>
            <p:spPr bwMode="auto">
              <a:xfrm>
                <a:off x="5662843" y="2756393"/>
                <a:ext cx="360363" cy="225425"/>
              </a:xfrm>
              <a:custGeom>
                <a:avLst/>
                <a:gdLst>
                  <a:gd name="T0" fmla="*/ 75 w 96"/>
                  <a:gd name="T1" fmla="*/ 16 h 60"/>
                  <a:gd name="T2" fmla="*/ 48 w 96"/>
                  <a:gd name="T3" fmla="*/ 0 h 60"/>
                  <a:gd name="T4" fmla="*/ 18 w 96"/>
                  <a:gd name="T5" fmla="*/ 26 h 60"/>
                  <a:gd name="T6" fmla="*/ 0 w 96"/>
                  <a:gd name="T7" fmla="*/ 43 h 60"/>
                  <a:gd name="T8" fmla="*/ 9 w 96"/>
                  <a:gd name="T9" fmla="*/ 58 h 60"/>
                  <a:gd name="T10" fmla="*/ 18 w 96"/>
                  <a:gd name="T11" fmla="*/ 60 h 60"/>
                  <a:gd name="T12" fmla="*/ 76 w 96"/>
                  <a:gd name="T13" fmla="*/ 60 h 60"/>
                  <a:gd name="T14" fmla="*/ 96 w 96"/>
                  <a:gd name="T15" fmla="*/ 38 h 60"/>
                  <a:gd name="T16" fmla="*/ 75 w 96"/>
                  <a:gd name="T17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60">
                    <a:moveTo>
                      <a:pt x="75" y="16"/>
                    </a:moveTo>
                    <a:cubicBezTo>
                      <a:pt x="69" y="6"/>
                      <a:pt x="59" y="0"/>
                      <a:pt x="48" y="0"/>
                    </a:cubicBezTo>
                    <a:cubicBezTo>
                      <a:pt x="33" y="0"/>
                      <a:pt x="20" y="11"/>
                      <a:pt x="18" y="26"/>
                    </a:cubicBezTo>
                    <a:cubicBezTo>
                      <a:pt x="8" y="25"/>
                      <a:pt x="0" y="33"/>
                      <a:pt x="0" y="43"/>
                    </a:cubicBezTo>
                    <a:cubicBezTo>
                      <a:pt x="0" y="52"/>
                      <a:pt x="5" y="56"/>
                      <a:pt x="9" y="58"/>
                    </a:cubicBezTo>
                    <a:cubicBezTo>
                      <a:pt x="13" y="60"/>
                      <a:pt x="17" y="60"/>
                      <a:pt x="18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6" y="60"/>
                      <a:pt x="96" y="57"/>
                      <a:pt x="96" y="38"/>
                    </a:cubicBezTo>
                    <a:cubicBezTo>
                      <a:pt x="96" y="26"/>
                      <a:pt x="86" y="16"/>
                      <a:pt x="7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143"/>
              <p:cNvSpPr>
                <a:spLocks/>
              </p:cNvSpPr>
              <p:nvPr/>
            </p:nvSpPr>
            <p:spPr bwMode="auto">
              <a:xfrm>
                <a:off x="5756506" y="2643681"/>
                <a:ext cx="157163" cy="44450"/>
              </a:xfrm>
              <a:custGeom>
                <a:avLst/>
                <a:gdLst>
                  <a:gd name="T0" fmla="*/ 3 w 42"/>
                  <a:gd name="T1" fmla="*/ 11 h 12"/>
                  <a:gd name="T2" fmla="*/ 39 w 42"/>
                  <a:gd name="T3" fmla="*/ 11 h 12"/>
                  <a:gd name="T4" fmla="*/ 40 w 42"/>
                  <a:gd name="T5" fmla="*/ 12 h 12"/>
                  <a:gd name="T6" fmla="*/ 42 w 42"/>
                  <a:gd name="T7" fmla="*/ 11 h 12"/>
                  <a:gd name="T8" fmla="*/ 41 w 42"/>
                  <a:gd name="T9" fmla="*/ 8 h 12"/>
                  <a:gd name="T10" fmla="*/ 1 w 42"/>
                  <a:gd name="T11" fmla="*/ 8 h 12"/>
                  <a:gd name="T12" fmla="*/ 1 w 42"/>
                  <a:gd name="T13" fmla="*/ 11 h 12"/>
                  <a:gd name="T14" fmla="*/ 3 w 42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2">
                    <a:moveTo>
                      <a:pt x="3" y="11"/>
                    </a:moveTo>
                    <a:cubicBezTo>
                      <a:pt x="14" y="4"/>
                      <a:pt x="28" y="4"/>
                      <a:pt x="39" y="11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1" y="12"/>
                      <a:pt x="41" y="11"/>
                      <a:pt x="42" y="11"/>
                    </a:cubicBezTo>
                    <a:cubicBezTo>
                      <a:pt x="42" y="10"/>
                      <a:pt x="42" y="9"/>
                      <a:pt x="41" y="8"/>
                    </a:cubicBezTo>
                    <a:cubicBezTo>
                      <a:pt x="29" y="0"/>
                      <a:pt x="13" y="0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3" y="12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144"/>
              <p:cNvSpPr>
                <a:spLocks/>
              </p:cNvSpPr>
              <p:nvPr/>
            </p:nvSpPr>
            <p:spPr bwMode="auto">
              <a:xfrm>
                <a:off x="5775556" y="2677018"/>
                <a:ext cx="123825" cy="38100"/>
              </a:xfrm>
              <a:custGeom>
                <a:avLst/>
                <a:gdLst>
                  <a:gd name="T0" fmla="*/ 32 w 33"/>
                  <a:gd name="T1" fmla="*/ 8 h 10"/>
                  <a:gd name="T2" fmla="*/ 32 w 33"/>
                  <a:gd name="T3" fmla="*/ 6 h 10"/>
                  <a:gd name="T4" fmla="*/ 1 w 33"/>
                  <a:gd name="T5" fmla="*/ 6 h 10"/>
                  <a:gd name="T6" fmla="*/ 0 w 33"/>
                  <a:gd name="T7" fmla="*/ 8 h 10"/>
                  <a:gd name="T8" fmla="*/ 2 w 33"/>
                  <a:gd name="T9" fmla="*/ 9 h 10"/>
                  <a:gd name="T10" fmla="*/ 3 w 33"/>
                  <a:gd name="T11" fmla="*/ 9 h 10"/>
                  <a:gd name="T12" fmla="*/ 30 w 33"/>
                  <a:gd name="T13" fmla="*/ 9 h 10"/>
                  <a:gd name="T14" fmla="*/ 32 w 33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0">
                    <a:moveTo>
                      <a:pt x="32" y="8"/>
                    </a:moveTo>
                    <a:cubicBezTo>
                      <a:pt x="33" y="8"/>
                      <a:pt x="33" y="6"/>
                      <a:pt x="32" y="6"/>
                    </a:cubicBezTo>
                    <a:cubicBezTo>
                      <a:pt x="23" y="0"/>
                      <a:pt x="10" y="0"/>
                      <a:pt x="1" y="6"/>
                    </a:cubicBezTo>
                    <a:cubicBezTo>
                      <a:pt x="0" y="6"/>
                      <a:pt x="0" y="8"/>
                      <a:pt x="0" y="8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11" y="4"/>
                      <a:pt x="22" y="4"/>
                      <a:pt x="30" y="9"/>
                    </a:cubicBezTo>
                    <a:cubicBezTo>
                      <a:pt x="30" y="10"/>
                      <a:pt x="32" y="9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145"/>
              <p:cNvSpPr>
                <a:spLocks/>
              </p:cNvSpPr>
              <p:nvPr/>
            </p:nvSpPr>
            <p:spPr bwMode="auto">
              <a:xfrm>
                <a:off x="5789843" y="2707181"/>
                <a:ext cx="93663" cy="30163"/>
              </a:xfrm>
              <a:custGeom>
                <a:avLst/>
                <a:gdLst>
                  <a:gd name="T0" fmla="*/ 1 w 25"/>
                  <a:gd name="T1" fmla="*/ 4 h 8"/>
                  <a:gd name="T2" fmla="*/ 1 w 25"/>
                  <a:gd name="T3" fmla="*/ 7 h 8"/>
                  <a:gd name="T4" fmla="*/ 3 w 25"/>
                  <a:gd name="T5" fmla="*/ 8 h 8"/>
                  <a:gd name="T6" fmla="*/ 21 w 25"/>
                  <a:gd name="T7" fmla="*/ 8 h 8"/>
                  <a:gd name="T8" fmla="*/ 22 w 25"/>
                  <a:gd name="T9" fmla="*/ 8 h 8"/>
                  <a:gd name="T10" fmla="*/ 24 w 25"/>
                  <a:gd name="T11" fmla="*/ 7 h 8"/>
                  <a:gd name="T12" fmla="*/ 23 w 25"/>
                  <a:gd name="T13" fmla="*/ 4 h 8"/>
                  <a:gd name="T14" fmla="*/ 1 w 25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8">
                    <a:moveTo>
                      <a:pt x="1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9" y="4"/>
                      <a:pt x="16" y="4"/>
                      <a:pt x="21" y="8"/>
                    </a:cubicBezTo>
                    <a:cubicBezTo>
                      <a:pt x="21" y="8"/>
                      <a:pt x="22" y="8"/>
                      <a:pt x="22" y="8"/>
                    </a:cubicBezTo>
                    <a:cubicBezTo>
                      <a:pt x="23" y="8"/>
                      <a:pt x="24" y="8"/>
                      <a:pt x="24" y="7"/>
                    </a:cubicBezTo>
                    <a:cubicBezTo>
                      <a:pt x="25" y="6"/>
                      <a:pt x="24" y="5"/>
                      <a:pt x="23" y="4"/>
                    </a:cubicBezTo>
                    <a:cubicBezTo>
                      <a:pt x="17" y="0"/>
                      <a:pt x="8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1" name="Group 7">
            <a:extLst>
              <a:ext uri="{FF2B5EF4-FFF2-40B4-BE49-F238E27FC236}">
                <a16:creationId xmlns:a16="http://schemas.microsoft.com/office/drawing/2014/main" id="{2D53C422-E104-447A-98F2-9AEB9A3E7BE6}"/>
              </a:ext>
            </a:extLst>
          </p:cNvPr>
          <p:cNvGrpSpPr/>
          <p:nvPr/>
        </p:nvGrpSpPr>
        <p:grpSpPr>
          <a:xfrm>
            <a:off x="3961892" y="1702406"/>
            <a:ext cx="523711" cy="644567"/>
            <a:chOff x="4876173" y="1729147"/>
            <a:chExt cx="644567" cy="644567"/>
          </a:xfrm>
          <a:solidFill>
            <a:srgbClr val="29A9E3"/>
          </a:solidFill>
        </p:grpSpPr>
        <p:sp>
          <p:nvSpPr>
            <p:cNvPr id="132" name="Rectangle 64">
              <a:extLst>
                <a:ext uri="{FF2B5EF4-FFF2-40B4-BE49-F238E27FC236}">
                  <a16:creationId xmlns:a16="http://schemas.microsoft.com/office/drawing/2014/main" id="{1DA2895E-AB0B-49CE-9C27-F5F7D01A6488}"/>
                </a:ext>
              </a:extLst>
            </p:cNvPr>
            <p:cNvSpPr/>
            <p:nvPr/>
          </p:nvSpPr>
          <p:spPr>
            <a:xfrm>
              <a:off x="4876173" y="1729147"/>
              <a:ext cx="644567" cy="6445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grpSp>
          <p:nvGrpSpPr>
            <p:cNvPr id="133" name="Group 2">
              <a:extLst>
                <a:ext uri="{FF2B5EF4-FFF2-40B4-BE49-F238E27FC236}">
                  <a16:creationId xmlns:a16="http://schemas.microsoft.com/office/drawing/2014/main" id="{60E0F6A2-0BC0-427B-96A3-64E7FC8D804B}"/>
                </a:ext>
              </a:extLst>
            </p:cNvPr>
            <p:cNvGrpSpPr/>
            <p:nvPr/>
          </p:nvGrpSpPr>
          <p:grpSpPr>
            <a:xfrm>
              <a:off x="5015894" y="1903793"/>
              <a:ext cx="365125" cy="295275"/>
              <a:chOff x="5015894" y="1903793"/>
              <a:chExt cx="365125" cy="295275"/>
            </a:xfrm>
            <a:grpFill/>
          </p:grpSpPr>
          <p:sp>
            <p:nvSpPr>
              <p:cNvPr id="134" name="Freeform 147"/>
              <p:cNvSpPr>
                <a:spLocks/>
              </p:cNvSpPr>
              <p:nvPr/>
            </p:nvSpPr>
            <p:spPr bwMode="auto">
              <a:xfrm>
                <a:off x="5095269" y="2018093"/>
                <a:ext cx="285750" cy="180975"/>
              </a:xfrm>
              <a:custGeom>
                <a:avLst/>
                <a:gdLst>
                  <a:gd name="T0" fmla="*/ 75 w 76"/>
                  <a:gd name="T1" fmla="*/ 19 h 48"/>
                  <a:gd name="T2" fmla="*/ 66 w 76"/>
                  <a:gd name="T3" fmla="*/ 2 h 48"/>
                  <a:gd name="T4" fmla="*/ 65 w 76"/>
                  <a:gd name="T5" fmla="*/ 1 h 48"/>
                  <a:gd name="T6" fmla="*/ 63 w 76"/>
                  <a:gd name="T7" fmla="*/ 0 h 48"/>
                  <a:gd name="T8" fmla="*/ 59 w 76"/>
                  <a:gd name="T9" fmla="*/ 2 h 48"/>
                  <a:gd name="T10" fmla="*/ 46 w 76"/>
                  <a:gd name="T11" fmla="*/ 17 h 48"/>
                  <a:gd name="T12" fmla="*/ 47 w 76"/>
                  <a:gd name="T13" fmla="*/ 23 h 48"/>
                  <a:gd name="T14" fmla="*/ 52 w 76"/>
                  <a:gd name="T15" fmla="*/ 22 h 48"/>
                  <a:gd name="T16" fmla="*/ 58 w 76"/>
                  <a:gd name="T17" fmla="*/ 15 h 48"/>
                  <a:gd name="T18" fmla="*/ 35 w 76"/>
                  <a:gd name="T19" fmla="*/ 39 h 48"/>
                  <a:gd name="T20" fmla="*/ 7 w 76"/>
                  <a:gd name="T21" fmla="*/ 31 h 48"/>
                  <a:gd name="T22" fmla="*/ 1 w 76"/>
                  <a:gd name="T23" fmla="*/ 31 h 48"/>
                  <a:gd name="T24" fmla="*/ 1 w 76"/>
                  <a:gd name="T25" fmla="*/ 37 h 48"/>
                  <a:gd name="T26" fmla="*/ 28 w 76"/>
                  <a:gd name="T27" fmla="*/ 48 h 48"/>
                  <a:gd name="T28" fmla="*/ 37 w 76"/>
                  <a:gd name="T29" fmla="*/ 47 h 48"/>
                  <a:gd name="T30" fmla="*/ 66 w 76"/>
                  <a:gd name="T31" fmla="*/ 18 h 48"/>
                  <a:gd name="T32" fmla="*/ 68 w 76"/>
                  <a:gd name="T33" fmla="*/ 23 h 48"/>
                  <a:gd name="T34" fmla="*/ 72 w 76"/>
                  <a:gd name="T35" fmla="*/ 25 h 48"/>
                  <a:gd name="T36" fmla="*/ 74 w 76"/>
                  <a:gd name="T37" fmla="*/ 24 h 48"/>
                  <a:gd name="T38" fmla="*/ 75 w 76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48">
                    <a:moveTo>
                      <a:pt x="75" y="19"/>
                    </a:move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5" y="2"/>
                      <a:pt x="65" y="1"/>
                    </a:cubicBezTo>
                    <a:cubicBezTo>
                      <a:pt x="64" y="1"/>
                      <a:pt x="64" y="0"/>
                      <a:pt x="63" y="0"/>
                    </a:cubicBezTo>
                    <a:cubicBezTo>
                      <a:pt x="61" y="0"/>
                      <a:pt x="60" y="1"/>
                      <a:pt x="59" y="2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5" y="19"/>
                      <a:pt x="45" y="21"/>
                      <a:pt x="47" y="23"/>
                    </a:cubicBezTo>
                    <a:cubicBezTo>
                      <a:pt x="48" y="24"/>
                      <a:pt x="51" y="24"/>
                      <a:pt x="52" y="22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6" y="26"/>
                      <a:pt x="47" y="36"/>
                      <a:pt x="35" y="39"/>
                    </a:cubicBezTo>
                    <a:cubicBezTo>
                      <a:pt x="25" y="42"/>
                      <a:pt x="14" y="39"/>
                      <a:pt x="7" y="31"/>
                    </a:cubicBezTo>
                    <a:cubicBezTo>
                      <a:pt x="5" y="30"/>
                      <a:pt x="3" y="30"/>
                      <a:pt x="1" y="31"/>
                    </a:cubicBezTo>
                    <a:cubicBezTo>
                      <a:pt x="0" y="33"/>
                      <a:pt x="0" y="36"/>
                      <a:pt x="1" y="37"/>
                    </a:cubicBezTo>
                    <a:cubicBezTo>
                      <a:pt x="9" y="44"/>
                      <a:pt x="18" y="48"/>
                      <a:pt x="28" y="48"/>
                    </a:cubicBezTo>
                    <a:cubicBezTo>
                      <a:pt x="31" y="48"/>
                      <a:pt x="34" y="48"/>
                      <a:pt x="37" y="47"/>
                    </a:cubicBezTo>
                    <a:cubicBezTo>
                      <a:pt x="51" y="44"/>
                      <a:pt x="62" y="32"/>
                      <a:pt x="66" y="18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9" y="24"/>
                      <a:pt x="71" y="25"/>
                      <a:pt x="72" y="25"/>
                    </a:cubicBezTo>
                    <a:cubicBezTo>
                      <a:pt x="73" y="25"/>
                      <a:pt x="73" y="25"/>
                      <a:pt x="74" y="24"/>
                    </a:cubicBezTo>
                    <a:cubicBezTo>
                      <a:pt x="76" y="23"/>
                      <a:pt x="76" y="21"/>
                      <a:pt x="7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48"/>
              <p:cNvSpPr>
                <a:spLocks/>
              </p:cNvSpPr>
              <p:nvPr/>
            </p:nvSpPr>
            <p:spPr bwMode="auto">
              <a:xfrm>
                <a:off x="5015894" y="1903793"/>
                <a:ext cx="296863" cy="204788"/>
              </a:xfrm>
              <a:custGeom>
                <a:avLst/>
                <a:gdLst>
                  <a:gd name="T0" fmla="*/ 31 w 79"/>
                  <a:gd name="T1" fmla="*/ 32 h 54"/>
                  <a:gd name="T2" fmla="*/ 25 w 79"/>
                  <a:gd name="T3" fmla="*/ 32 h 54"/>
                  <a:gd name="T4" fmla="*/ 18 w 79"/>
                  <a:gd name="T5" fmla="*/ 40 h 54"/>
                  <a:gd name="T6" fmla="*/ 22 w 79"/>
                  <a:gd name="T7" fmla="*/ 26 h 54"/>
                  <a:gd name="T8" fmla="*/ 42 w 79"/>
                  <a:gd name="T9" fmla="*/ 11 h 54"/>
                  <a:gd name="T10" fmla="*/ 72 w 79"/>
                  <a:gd name="T11" fmla="*/ 20 h 54"/>
                  <a:gd name="T12" fmla="*/ 77 w 79"/>
                  <a:gd name="T13" fmla="*/ 21 h 54"/>
                  <a:gd name="T14" fmla="*/ 78 w 79"/>
                  <a:gd name="T15" fmla="*/ 15 h 54"/>
                  <a:gd name="T16" fmla="*/ 40 w 79"/>
                  <a:gd name="T17" fmla="*/ 3 h 54"/>
                  <a:gd name="T18" fmla="*/ 16 w 79"/>
                  <a:gd name="T19" fmla="*/ 21 h 54"/>
                  <a:gd name="T20" fmla="*/ 11 w 79"/>
                  <a:gd name="T21" fmla="*/ 35 h 54"/>
                  <a:gd name="T22" fmla="*/ 8 w 79"/>
                  <a:gd name="T23" fmla="*/ 31 h 54"/>
                  <a:gd name="T24" fmla="*/ 3 w 79"/>
                  <a:gd name="T25" fmla="*/ 30 h 54"/>
                  <a:gd name="T26" fmla="*/ 1 w 79"/>
                  <a:gd name="T27" fmla="*/ 35 h 54"/>
                  <a:gd name="T28" fmla="*/ 12 w 79"/>
                  <a:gd name="T29" fmla="*/ 52 h 54"/>
                  <a:gd name="T30" fmla="*/ 15 w 79"/>
                  <a:gd name="T31" fmla="*/ 54 h 54"/>
                  <a:gd name="T32" fmla="*/ 15 w 79"/>
                  <a:gd name="T33" fmla="*/ 54 h 54"/>
                  <a:gd name="T34" fmla="*/ 18 w 79"/>
                  <a:gd name="T35" fmla="*/ 53 h 54"/>
                  <a:gd name="T36" fmla="*/ 31 w 79"/>
                  <a:gd name="T37" fmla="*/ 37 h 54"/>
                  <a:gd name="T38" fmla="*/ 31 w 79"/>
                  <a:gd name="T39" fmla="*/ 3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54">
                    <a:moveTo>
                      <a:pt x="31" y="32"/>
                    </a:moveTo>
                    <a:cubicBezTo>
                      <a:pt x="29" y="30"/>
                      <a:pt x="26" y="30"/>
                      <a:pt x="25" y="32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35"/>
                      <a:pt x="20" y="30"/>
                      <a:pt x="22" y="26"/>
                    </a:cubicBezTo>
                    <a:cubicBezTo>
                      <a:pt x="27" y="18"/>
                      <a:pt x="34" y="13"/>
                      <a:pt x="42" y="11"/>
                    </a:cubicBezTo>
                    <a:cubicBezTo>
                      <a:pt x="53" y="8"/>
                      <a:pt x="64" y="12"/>
                      <a:pt x="72" y="20"/>
                    </a:cubicBezTo>
                    <a:cubicBezTo>
                      <a:pt x="73" y="22"/>
                      <a:pt x="76" y="22"/>
                      <a:pt x="77" y="21"/>
                    </a:cubicBezTo>
                    <a:cubicBezTo>
                      <a:pt x="79" y="19"/>
                      <a:pt x="79" y="17"/>
                      <a:pt x="78" y="15"/>
                    </a:cubicBezTo>
                    <a:cubicBezTo>
                      <a:pt x="68" y="4"/>
                      <a:pt x="54" y="0"/>
                      <a:pt x="40" y="3"/>
                    </a:cubicBezTo>
                    <a:cubicBezTo>
                      <a:pt x="30" y="6"/>
                      <a:pt x="21" y="12"/>
                      <a:pt x="16" y="21"/>
                    </a:cubicBezTo>
                    <a:cubicBezTo>
                      <a:pt x="13" y="26"/>
                      <a:pt x="11" y="30"/>
                      <a:pt x="11" y="35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7" y="29"/>
                      <a:pt x="5" y="28"/>
                      <a:pt x="3" y="30"/>
                    </a:cubicBezTo>
                    <a:cubicBezTo>
                      <a:pt x="1" y="31"/>
                      <a:pt x="0" y="33"/>
                      <a:pt x="1" y="35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3"/>
                      <a:pt x="14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7" y="54"/>
                      <a:pt x="18" y="53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6"/>
                      <a:pt x="32" y="33"/>
                      <a:pt x="3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7" name="Rectangle 69">
            <a:extLst>
              <a:ext uri="{FF2B5EF4-FFF2-40B4-BE49-F238E27FC236}">
                <a16:creationId xmlns:a16="http://schemas.microsoft.com/office/drawing/2014/main" id="{FA528FBA-F5C3-4BE4-8936-B0BC0CAD9255}"/>
              </a:ext>
            </a:extLst>
          </p:cNvPr>
          <p:cNvSpPr/>
          <p:nvPr/>
        </p:nvSpPr>
        <p:spPr>
          <a:xfrm>
            <a:off x="895315" y="6262919"/>
            <a:ext cx="2401501" cy="478449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rgbClr val="2E2E2E"/>
                </a:solidFill>
              </a:rPr>
              <a:t>Google </a:t>
            </a:r>
            <a:r>
              <a:rPr lang="ru-RU" sz="1600" b="1" dirty="0" smtClean="0">
                <a:solidFill>
                  <a:srgbClr val="2E2E2E"/>
                </a:solidFill>
              </a:rPr>
              <a:t>документ</a:t>
            </a:r>
            <a:endParaRPr lang="ru-RU" sz="1600" b="1" dirty="0">
              <a:solidFill>
                <a:srgbClr val="2E2E2E"/>
              </a:solidFill>
            </a:endParaRPr>
          </a:p>
        </p:txBody>
      </p:sp>
      <p:grpSp>
        <p:nvGrpSpPr>
          <p:cNvPr id="136" name="Group 6">
            <a:extLst>
              <a:ext uri="{FF2B5EF4-FFF2-40B4-BE49-F238E27FC236}">
                <a16:creationId xmlns:a16="http://schemas.microsoft.com/office/drawing/2014/main" id="{DF8FA240-D874-4093-BF3B-0D1E3C868FE4}"/>
              </a:ext>
            </a:extLst>
          </p:cNvPr>
          <p:cNvGrpSpPr/>
          <p:nvPr/>
        </p:nvGrpSpPr>
        <p:grpSpPr>
          <a:xfrm>
            <a:off x="3438177" y="945001"/>
            <a:ext cx="523712" cy="644569"/>
            <a:chOff x="4231602" y="988540"/>
            <a:chExt cx="644569" cy="644569"/>
          </a:xfrm>
          <a:solidFill>
            <a:srgbClr val="29A9E3"/>
          </a:solidFill>
        </p:grpSpPr>
        <p:sp>
          <p:nvSpPr>
            <p:cNvPr id="137" name="Rectangle 65">
              <a:extLst>
                <a:ext uri="{FF2B5EF4-FFF2-40B4-BE49-F238E27FC236}">
                  <a16:creationId xmlns:a16="http://schemas.microsoft.com/office/drawing/2014/main" id="{4A32CA83-330B-4D89-849E-7BCF54B9310B}"/>
                </a:ext>
              </a:extLst>
            </p:cNvPr>
            <p:cNvSpPr/>
            <p:nvPr/>
          </p:nvSpPr>
          <p:spPr>
            <a:xfrm>
              <a:off x="4231602" y="988540"/>
              <a:ext cx="644569" cy="6445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grpSp>
          <p:nvGrpSpPr>
            <p:cNvPr id="138" name="Group 1">
              <a:extLst>
                <a:ext uri="{FF2B5EF4-FFF2-40B4-BE49-F238E27FC236}">
                  <a16:creationId xmlns:a16="http://schemas.microsoft.com/office/drawing/2014/main" id="{1BDB1E28-0192-4909-B192-52526A7E54E8}"/>
                </a:ext>
              </a:extLst>
            </p:cNvPr>
            <p:cNvGrpSpPr/>
            <p:nvPr/>
          </p:nvGrpSpPr>
          <p:grpSpPr>
            <a:xfrm>
              <a:off x="4373705" y="1129849"/>
              <a:ext cx="360363" cy="361950"/>
              <a:chOff x="4373705" y="1129849"/>
              <a:chExt cx="360363" cy="361950"/>
            </a:xfrm>
            <a:grpFill/>
          </p:grpSpPr>
          <p:sp>
            <p:nvSpPr>
              <p:cNvPr id="139" name="Freeform 86"/>
              <p:cNvSpPr>
                <a:spLocks/>
              </p:cNvSpPr>
              <p:nvPr/>
            </p:nvSpPr>
            <p:spPr bwMode="auto">
              <a:xfrm>
                <a:off x="4373705" y="1223511"/>
                <a:ext cx="300038" cy="95250"/>
              </a:xfrm>
              <a:custGeom>
                <a:avLst/>
                <a:gdLst>
                  <a:gd name="T0" fmla="*/ 40 w 80"/>
                  <a:gd name="T1" fmla="*/ 25 h 25"/>
                  <a:gd name="T2" fmla="*/ 48 w 80"/>
                  <a:gd name="T3" fmla="*/ 25 h 25"/>
                  <a:gd name="T4" fmla="*/ 70 w 80"/>
                  <a:gd name="T5" fmla="*/ 15 h 25"/>
                  <a:gd name="T6" fmla="*/ 78 w 80"/>
                  <a:gd name="T7" fmla="*/ 16 h 25"/>
                  <a:gd name="T8" fmla="*/ 80 w 80"/>
                  <a:gd name="T9" fmla="*/ 15 h 25"/>
                  <a:gd name="T10" fmla="*/ 80 w 80"/>
                  <a:gd name="T11" fmla="*/ 2 h 25"/>
                  <a:gd name="T12" fmla="*/ 40 w 80"/>
                  <a:gd name="T13" fmla="*/ 11 h 25"/>
                  <a:gd name="T14" fmla="*/ 0 w 80"/>
                  <a:gd name="T15" fmla="*/ 0 h 25"/>
                  <a:gd name="T16" fmla="*/ 0 w 80"/>
                  <a:gd name="T17" fmla="*/ 11 h 25"/>
                  <a:gd name="T18" fmla="*/ 40 w 80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25">
                    <a:moveTo>
                      <a:pt x="40" y="25"/>
                    </a:moveTo>
                    <a:cubicBezTo>
                      <a:pt x="43" y="25"/>
                      <a:pt x="45" y="25"/>
                      <a:pt x="48" y="25"/>
                    </a:cubicBezTo>
                    <a:cubicBezTo>
                      <a:pt x="53" y="19"/>
                      <a:pt x="61" y="15"/>
                      <a:pt x="70" y="15"/>
                    </a:cubicBezTo>
                    <a:cubicBezTo>
                      <a:pt x="73" y="15"/>
                      <a:pt x="76" y="15"/>
                      <a:pt x="78" y="16"/>
                    </a:cubicBezTo>
                    <a:cubicBezTo>
                      <a:pt x="79" y="16"/>
                      <a:pt x="79" y="15"/>
                      <a:pt x="80" y="15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1" y="7"/>
                      <a:pt x="55" y="11"/>
                      <a:pt x="40" y="11"/>
                    </a:cubicBezTo>
                    <a:cubicBezTo>
                      <a:pt x="24" y="11"/>
                      <a:pt x="7" y="7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7"/>
                      <a:pt x="18" y="25"/>
                      <a:pt x="4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87"/>
              <p:cNvSpPr>
                <a:spLocks/>
              </p:cNvSpPr>
              <p:nvPr/>
            </p:nvSpPr>
            <p:spPr bwMode="auto">
              <a:xfrm>
                <a:off x="4373705" y="1291774"/>
                <a:ext cx="168275" cy="93663"/>
              </a:xfrm>
              <a:custGeom>
                <a:avLst/>
                <a:gdLst>
                  <a:gd name="T0" fmla="*/ 40 w 45"/>
                  <a:gd name="T1" fmla="*/ 25 h 25"/>
                  <a:gd name="T2" fmla="*/ 40 w 45"/>
                  <a:gd name="T3" fmla="*/ 25 h 25"/>
                  <a:gd name="T4" fmla="*/ 45 w 45"/>
                  <a:gd name="T5" fmla="*/ 11 h 25"/>
                  <a:gd name="T6" fmla="*/ 40 w 45"/>
                  <a:gd name="T7" fmla="*/ 11 h 25"/>
                  <a:gd name="T8" fmla="*/ 0 w 45"/>
                  <a:gd name="T9" fmla="*/ 0 h 25"/>
                  <a:gd name="T10" fmla="*/ 0 w 45"/>
                  <a:gd name="T11" fmla="*/ 11 h 25"/>
                  <a:gd name="T12" fmla="*/ 40 w 4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5">
                    <a:moveTo>
                      <a:pt x="40" y="25"/>
                    </a:move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0"/>
                      <a:pt x="42" y="15"/>
                      <a:pt x="45" y="11"/>
                    </a:cubicBezTo>
                    <a:cubicBezTo>
                      <a:pt x="43" y="11"/>
                      <a:pt x="42" y="11"/>
                      <a:pt x="40" y="11"/>
                    </a:cubicBezTo>
                    <a:cubicBezTo>
                      <a:pt x="24" y="11"/>
                      <a:pt x="7" y="7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7"/>
                      <a:pt x="18" y="25"/>
                      <a:pt x="4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88"/>
              <p:cNvSpPr>
                <a:spLocks/>
              </p:cNvSpPr>
              <p:nvPr/>
            </p:nvSpPr>
            <p:spPr bwMode="auto">
              <a:xfrm>
                <a:off x="4373705" y="1129849"/>
                <a:ext cx="300038" cy="120650"/>
              </a:xfrm>
              <a:custGeom>
                <a:avLst/>
                <a:gdLst>
                  <a:gd name="T0" fmla="*/ 40 w 80"/>
                  <a:gd name="T1" fmla="*/ 32 h 32"/>
                  <a:gd name="T2" fmla="*/ 80 w 80"/>
                  <a:gd name="T3" fmla="*/ 22 h 32"/>
                  <a:gd name="T4" fmla="*/ 80 w 80"/>
                  <a:gd name="T5" fmla="*/ 18 h 32"/>
                  <a:gd name="T6" fmla="*/ 40 w 80"/>
                  <a:gd name="T7" fmla="*/ 0 h 32"/>
                  <a:gd name="T8" fmla="*/ 0 w 80"/>
                  <a:gd name="T9" fmla="*/ 18 h 32"/>
                  <a:gd name="T10" fmla="*/ 40 w 80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32">
                    <a:moveTo>
                      <a:pt x="40" y="32"/>
                    </a:moveTo>
                    <a:cubicBezTo>
                      <a:pt x="58" y="32"/>
                      <a:pt x="74" y="27"/>
                      <a:pt x="80" y="22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8"/>
                      <a:pt x="62" y="0"/>
                      <a:pt x="40" y="0"/>
                    </a:cubicBezTo>
                    <a:cubicBezTo>
                      <a:pt x="18" y="0"/>
                      <a:pt x="0" y="8"/>
                      <a:pt x="0" y="18"/>
                    </a:cubicBezTo>
                    <a:cubicBezTo>
                      <a:pt x="0" y="24"/>
                      <a:pt x="18" y="32"/>
                      <a:pt x="4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89"/>
              <p:cNvSpPr>
                <a:spLocks/>
              </p:cNvSpPr>
              <p:nvPr/>
            </p:nvSpPr>
            <p:spPr bwMode="auto">
              <a:xfrm>
                <a:off x="4373705" y="1360036"/>
                <a:ext cx="173038" cy="101600"/>
              </a:xfrm>
              <a:custGeom>
                <a:avLst/>
                <a:gdLst>
                  <a:gd name="T0" fmla="*/ 40 w 46"/>
                  <a:gd name="T1" fmla="*/ 11 h 27"/>
                  <a:gd name="T2" fmla="*/ 0 w 46"/>
                  <a:gd name="T3" fmla="*/ 0 h 27"/>
                  <a:gd name="T4" fmla="*/ 0 w 46"/>
                  <a:gd name="T5" fmla="*/ 9 h 27"/>
                  <a:gd name="T6" fmla="*/ 40 w 46"/>
                  <a:gd name="T7" fmla="*/ 27 h 27"/>
                  <a:gd name="T8" fmla="*/ 46 w 46"/>
                  <a:gd name="T9" fmla="*/ 27 h 27"/>
                  <a:gd name="T10" fmla="*/ 40 w 46"/>
                  <a:gd name="T11" fmla="*/ 11 h 27"/>
                  <a:gd name="T12" fmla="*/ 40 w 46"/>
                  <a:gd name="T1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7">
                    <a:moveTo>
                      <a:pt x="40" y="11"/>
                    </a:moveTo>
                    <a:cubicBezTo>
                      <a:pt x="24" y="11"/>
                      <a:pt x="7" y="7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9"/>
                      <a:pt x="18" y="27"/>
                      <a:pt x="40" y="27"/>
                    </a:cubicBezTo>
                    <a:cubicBezTo>
                      <a:pt x="42" y="27"/>
                      <a:pt x="44" y="27"/>
                      <a:pt x="46" y="27"/>
                    </a:cubicBezTo>
                    <a:cubicBezTo>
                      <a:pt x="43" y="22"/>
                      <a:pt x="40" y="17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90"/>
              <p:cNvSpPr>
                <a:spLocks noEditPoints="1"/>
              </p:cNvSpPr>
              <p:nvPr/>
            </p:nvSpPr>
            <p:spPr bwMode="auto">
              <a:xfrm>
                <a:off x="4538805" y="1294949"/>
                <a:ext cx="195263" cy="196850"/>
              </a:xfrm>
              <a:custGeom>
                <a:avLst/>
                <a:gdLst>
                  <a:gd name="T0" fmla="*/ 26 w 52"/>
                  <a:gd name="T1" fmla="*/ 0 h 52"/>
                  <a:gd name="T2" fmla="*/ 0 w 52"/>
                  <a:gd name="T3" fmla="*/ 26 h 52"/>
                  <a:gd name="T4" fmla="*/ 26 w 52"/>
                  <a:gd name="T5" fmla="*/ 52 h 52"/>
                  <a:gd name="T6" fmla="*/ 52 w 52"/>
                  <a:gd name="T7" fmla="*/ 26 h 52"/>
                  <a:gd name="T8" fmla="*/ 26 w 52"/>
                  <a:gd name="T9" fmla="*/ 0 h 52"/>
                  <a:gd name="T10" fmla="*/ 41 w 52"/>
                  <a:gd name="T11" fmla="*/ 21 h 52"/>
                  <a:gd name="T12" fmla="*/ 24 w 52"/>
                  <a:gd name="T13" fmla="*/ 39 h 52"/>
                  <a:gd name="T14" fmla="*/ 11 w 52"/>
                  <a:gd name="T15" fmla="*/ 27 h 52"/>
                  <a:gd name="T16" fmla="*/ 11 w 52"/>
                  <a:gd name="T17" fmla="*/ 24 h 52"/>
                  <a:gd name="T18" fmla="*/ 14 w 52"/>
                  <a:gd name="T19" fmla="*/ 24 h 52"/>
                  <a:gd name="T20" fmla="*/ 24 w 52"/>
                  <a:gd name="T21" fmla="*/ 33 h 52"/>
                  <a:gd name="T22" fmla="*/ 38 w 52"/>
                  <a:gd name="T23" fmla="*/ 18 h 52"/>
                  <a:gd name="T24" fmla="*/ 40 w 52"/>
                  <a:gd name="T25" fmla="*/ 18 h 52"/>
                  <a:gd name="T26" fmla="*/ 41 w 52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ubicBezTo>
                      <a:pt x="52" y="12"/>
                      <a:pt x="40" y="0"/>
                      <a:pt x="26" y="0"/>
                    </a:cubicBezTo>
                    <a:close/>
                    <a:moveTo>
                      <a:pt x="41" y="21"/>
                    </a:moveTo>
                    <a:cubicBezTo>
                      <a:pt x="24" y="39"/>
                      <a:pt x="24" y="39"/>
                      <a:pt x="24" y="39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1" y="25"/>
                      <a:pt x="11" y="24"/>
                    </a:cubicBezTo>
                    <a:cubicBezTo>
                      <a:pt x="12" y="23"/>
                      <a:pt x="14" y="23"/>
                      <a:pt x="14" y="2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7"/>
                      <a:pt x="40" y="17"/>
                      <a:pt x="40" y="18"/>
                    </a:cubicBezTo>
                    <a:cubicBezTo>
                      <a:pt x="41" y="19"/>
                      <a:pt x="41" y="20"/>
                      <a:pt x="4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4" name="Group 9">
            <a:extLst>
              <a:ext uri="{FF2B5EF4-FFF2-40B4-BE49-F238E27FC236}">
                <a16:creationId xmlns:a16="http://schemas.microsoft.com/office/drawing/2014/main" id="{BC885FB0-89EE-46A3-A9CB-D2A5A04F4F35}"/>
              </a:ext>
            </a:extLst>
          </p:cNvPr>
          <p:cNvGrpSpPr/>
          <p:nvPr/>
        </p:nvGrpSpPr>
        <p:grpSpPr>
          <a:xfrm>
            <a:off x="5009313" y="3218603"/>
            <a:ext cx="523711" cy="643182"/>
            <a:chOff x="6165307" y="3251786"/>
            <a:chExt cx="644567" cy="643182"/>
          </a:xfrm>
          <a:solidFill>
            <a:srgbClr val="29A9E3"/>
          </a:solidFill>
        </p:grpSpPr>
        <p:sp>
          <p:nvSpPr>
            <p:cNvPr id="145" name="Rectangle 76">
              <a:extLst>
                <a:ext uri="{FF2B5EF4-FFF2-40B4-BE49-F238E27FC236}">
                  <a16:creationId xmlns:a16="http://schemas.microsoft.com/office/drawing/2014/main" id="{04CBA709-9B82-41BA-80F4-05567F4632DF}"/>
                </a:ext>
              </a:extLst>
            </p:cNvPr>
            <p:cNvSpPr/>
            <p:nvPr/>
          </p:nvSpPr>
          <p:spPr>
            <a:xfrm>
              <a:off x="6165307" y="3251786"/>
              <a:ext cx="644567" cy="643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sp>
          <p:nvSpPr>
            <p:cNvPr id="146" name="Freeform 155"/>
            <p:cNvSpPr>
              <a:spLocks noEditPoints="1"/>
            </p:cNvSpPr>
            <p:nvPr/>
          </p:nvSpPr>
          <p:spPr bwMode="auto">
            <a:xfrm>
              <a:off x="6307409" y="3387640"/>
              <a:ext cx="360363" cy="371475"/>
            </a:xfrm>
            <a:custGeom>
              <a:avLst/>
              <a:gdLst>
                <a:gd name="T0" fmla="*/ 78 w 96"/>
                <a:gd name="T1" fmla="*/ 60 h 96"/>
                <a:gd name="T2" fmla="*/ 73 w 96"/>
                <a:gd name="T3" fmla="*/ 61 h 96"/>
                <a:gd name="T4" fmla="*/ 59 w 96"/>
                <a:gd name="T5" fmla="*/ 33 h 96"/>
                <a:gd name="T6" fmla="*/ 66 w 96"/>
                <a:gd name="T7" fmla="*/ 18 h 96"/>
                <a:gd name="T8" fmla="*/ 48 w 96"/>
                <a:gd name="T9" fmla="*/ 0 h 96"/>
                <a:gd name="T10" fmla="*/ 30 w 96"/>
                <a:gd name="T11" fmla="*/ 18 h 96"/>
                <a:gd name="T12" fmla="*/ 37 w 96"/>
                <a:gd name="T13" fmla="*/ 33 h 96"/>
                <a:gd name="T14" fmla="*/ 23 w 96"/>
                <a:gd name="T15" fmla="*/ 61 h 96"/>
                <a:gd name="T16" fmla="*/ 18 w 96"/>
                <a:gd name="T17" fmla="*/ 60 h 96"/>
                <a:gd name="T18" fmla="*/ 0 w 96"/>
                <a:gd name="T19" fmla="*/ 78 h 96"/>
                <a:gd name="T20" fmla="*/ 18 w 96"/>
                <a:gd name="T21" fmla="*/ 96 h 96"/>
                <a:gd name="T22" fmla="*/ 36 w 96"/>
                <a:gd name="T23" fmla="*/ 80 h 96"/>
                <a:gd name="T24" fmla="*/ 60 w 96"/>
                <a:gd name="T25" fmla="*/ 80 h 96"/>
                <a:gd name="T26" fmla="*/ 78 w 96"/>
                <a:gd name="T27" fmla="*/ 96 h 96"/>
                <a:gd name="T28" fmla="*/ 96 w 96"/>
                <a:gd name="T29" fmla="*/ 78 h 96"/>
                <a:gd name="T30" fmla="*/ 78 w 96"/>
                <a:gd name="T31" fmla="*/ 60 h 96"/>
                <a:gd name="T32" fmla="*/ 60 w 96"/>
                <a:gd name="T33" fmla="*/ 76 h 96"/>
                <a:gd name="T34" fmla="*/ 36 w 96"/>
                <a:gd name="T35" fmla="*/ 76 h 96"/>
                <a:gd name="T36" fmla="*/ 27 w 96"/>
                <a:gd name="T37" fmla="*/ 62 h 96"/>
                <a:gd name="T38" fmla="*/ 41 w 96"/>
                <a:gd name="T39" fmla="*/ 35 h 96"/>
                <a:gd name="T40" fmla="*/ 48 w 96"/>
                <a:gd name="T41" fmla="*/ 36 h 96"/>
                <a:gd name="T42" fmla="*/ 55 w 96"/>
                <a:gd name="T43" fmla="*/ 35 h 96"/>
                <a:gd name="T44" fmla="*/ 69 w 96"/>
                <a:gd name="T45" fmla="*/ 62 h 96"/>
                <a:gd name="T46" fmla="*/ 60 w 96"/>
                <a:gd name="T47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96">
                  <a:moveTo>
                    <a:pt x="78" y="60"/>
                  </a:moveTo>
                  <a:cubicBezTo>
                    <a:pt x="76" y="60"/>
                    <a:pt x="74" y="60"/>
                    <a:pt x="73" y="6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8"/>
                  </a:cubicBezTo>
                  <a:cubicBezTo>
                    <a:pt x="66" y="8"/>
                    <a:pt x="58" y="0"/>
                    <a:pt x="48" y="0"/>
                  </a:cubicBezTo>
                  <a:cubicBezTo>
                    <a:pt x="38" y="0"/>
                    <a:pt x="30" y="8"/>
                    <a:pt x="30" y="18"/>
                  </a:cubicBezTo>
                  <a:cubicBezTo>
                    <a:pt x="30" y="24"/>
                    <a:pt x="33" y="29"/>
                    <a:pt x="37" y="33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2" y="60"/>
                    <a:pt x="20" y="60"/>
                    <a:pt x="18" y="60"/>
                  </a:cubicBezTo>
                  <a:cubicBezTo>
                    <a:pt x="8" y="60"/>
                    <a:pt x="0" y="68"/>
                    <a:pt x="0" y="78"/>
                  </a:cubicBezTo>
                  <a:cubicBezTo>
                    <a:pt x="0" y="88"/>
                    <a:pt x="8" y="96"/>
                    <a:pt x="18" y="96"/>
                  </a:cubicBezTo>
                  <a:cubicBezTo>
                    <a:pt x="27" y="96"/>
                    <a:pt x="35" y="89"/>
                    <a:pt x="36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1" y="89"/>
                    <a:pt x="69" y="96"/>
                    <a:pt x="78" y="96"/>
                  </a:cubicBezTo>
                  <a:cubicBezTo>
                    <a:pt x="88" y="96"/>
                    <a:pt x="96" y="88"/>
                    <a:pt x="96" y="78"/>
                  </a:cubicBezTo>
                  <a:cubicBezTo>
                    <a:pt x="96" y="68"/>
                    <a:pt x="88" y="60"/>
                    <a:pt x="78" y="60"/>
                  </a:cubicBezTo>
                  <a:close/>
                  <a:moveTo>
                    <a:pt x="60" y="76"/>
                  </a:moveTo>
                  <a:cubicBezTo>
                    <a:pt x="36" y="76"/>
                    <a:pt x="36" y="76"/>
                    <a:pt x="36" y="76"/>
                  </a:cubicBezTo>
                  <a:cubicBezTo>
                    <a:pt x="35" y="70"/>
                    <a:pt x="32" y="65"/>
                    <a:pt x="27" y="62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3" y="35"/>
                    <a:pt x="45" y="36"/>
                    <a:pt x="48" y="36"/>
                  </a:cubicBezTo>
                  <a:cubicBezTo>
                    <a:pt x="50" y="36"/>
                    <a:pt x="53" y="35"/>
                    <a:pt x="55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4" y="65"/>
                    <a:pt x="61" y="70"/>
                    <a:pt x="60" y="7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99" name="Arrow: Pentagon 10">
            <a:extLst>
              <a:ext uri="{FF2B5EF4-FFF2-40B4-BE49-F238E27FC236}">
                <a16:creationId xmlns:a16="http://schemas.microsoft.com/office/drawing/2014/main" id="{7299C7A7-6B3B-443D-8753-0E4FE7C9C1BD}"/>
              </a:ext>
            </a:extLst>
          </p:cNvPr>
          <p:cNvSpPr/>
          <p:nvPr/>
        </p:nvSpPr>
        <p:spPr>
          <a:xfrm>
            <a:off x="272480" y="933346"/>
            <a:ext cx="1656184" cy="5788131"/>
          </a:xfrm>
          <a:prstGeom prst="homePlate">
            <a:avLst>
              <a:gd name="adj" fmla="val 51916"/>
            </a:avLst>
          </a:prstGeom>
          <a:solidFill>
            <a:srgbClr val="29A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grpSp>
        <p:nvGrpSpPr>
          <p:cNvPr id="68" name="Group 15">
            <a:extLst>
              <a:ext uri="{FF2B5EF4-FFF2-40B4-BE49-F238E27FC236}">
                <a16:creationId xmlns:a16="http://schemas.microsoft.com/office/drawing/2014/main" id="{2C59E7D2-AC82-477B-A4D6-CD2B2282E680}"/>
              </a:ext>
            </a:extLst>
          </p:cNvPr>
          <p:cNvGrpSpPr/>
          <p:nvPr/>
        </p:nvGrpSpPr>
        <p:grpSpPr>
          <a:xfrm>
            <a:off x="3061136" y="6228642"/>
            <a:ext cx="523712" cy="512726"/>
            <a:chOff x="4231602" y="5534362"/>
            <a:chExt cx="644569" cy="644569"/>
          </a:xfrm>
          <a:solidFill>
            <a:srgbClr val="29A9E3"/>
          </a:solidFill>
        </p:grpSpPr>
        <p:sp>
          <p:nvSpPr>
            <p:cNvPr id="69" name="Rectangle 74">
              <a:extLst>
                <a:ext uri="{FF2B5EF4-FFF2-40B4-BE49-F238E27FC236}">
                  <a16:creationId xmlns:a16="http://schemas.microsoft.com/office/drawing/2014/main" id="{81CEDC4B-5F36-469D-9A98-76D4FDB609C3}"/>
                </a:ext>
              </a:extLst>
            </p:cNvPr>
            <p:cNvSpPr/>
            <p:nvPr/>
          </p:nvSpPr>
          <p:spPr>
            <a:xfrm flipV="1">
              <a:off x="4231602" y="5534362"/>
              <a:ext cx="644569" cy="6445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sp>
          <p:nvSpPr>
            <p:cNvPr id="70" name="Freeform 140"/>
            <p:cNvSpPr>
              <a:spLocks noEditPoints="1"/>
            </p:cNvSpPr>
            <p:nvPr/>
          </p:nvSpPr>
          <p:spPr bwMode="auto">
            <a:xfrm>
              <a:off x="4372911" y="5675671"/>
              <a:ext cx="361950" cy="361950"/>
            </a:xfrm>
            <a:custGeom>
              <a:avLst/>
              <a:gdLst>
                <a:gd name="T0" fmla="*/ 4 w 96"/>
                <a:gd name="T1" fmla="*/ 52 h 96"/>
                <a:gd name="T2" fmla="*/ 10 w 96"/>
                <a:gd name="T3" fmla="*/ 52 h 96"/>
                <a:gd name="T4" fmla="*/ 44 w 96"/>
                <a:gd name="T5" fmla="*/ 86 h 96"/>
                <a:gd name="T6" fmla="*/ 44 w 96"/>
                <a:gd name="T7" fmla="*/ 92 h 96"/>
                <a:gd name="T8" fmla="*/ 48 w 96"/>
                <a:gd name="T9" fmla="*/ 96 h 96"/>
                <a:gd name="T10" fmla="*/ 52 w 96"/>
                <a:gd name="T11" fmla="*/ 92 h 96"/>
                <a:gd name="T12" fmla="*/ 52 w 96"/>
                <a:gd name="T13" fmla="*/ 86 h 96"/>
                <a:gd name="T14" fmla="*/ 86 w 96"/>
                <a:gd name="T15" fmla="*/ 52 h 96"/>
                <a:gd name="T16" fmla="*/ 92 w 96"/>
                <a:gd name="T17" fmla="*/ 52 h 96"/>
                <a:gd name="T18" fmla="*/ 96 w 96"/>
                <a:gd name="T19" fmla="*/ 48 h 96"/>
                <a:gd name="T20" fmla="*/ 92 w 96"/>
                <a:gd name="T21" fmla="*/ 44 h 96"/>
                <a:gd name="T22" fmla="*/ 86 w 96"/>
                <a:gd name="T23" fmla="*/ 44 h 96"/>
                <a:gd name="T24" fmla="*/ 52 w 96"/>
                <a:gd name="T25" fmla="*/ 10 h 96"/>
                <a:gd name="T26" fmla="*/ 52 w 96"/>
                <a:gd name="T27" fmla="*/ 4 h 96"/>
                <a:gd name="T28" fmla="*/ 48 w 96"/>
                <a:gd name="T29" fmla="*/ 0 h 96"/>
                <a:gd name="T30" fmla="*/ 44 w 96"/>
                <a:gd name="T31" fmla="*/ 4 h 96"/>
                <a:gd name="T32" fmla="*/ 44 w 96"/>
                <a:gd name="T33" fmla="*/ 10 h 96"/>
                <a:gd name="T34" fmla="*/ 10 w 96"/>
                <a:gd name="T35" fmla="*/ 44 h 96"/>
                <a:gd name="T36" fmla="*/ 4 w 96"/>
                <a:gd name="T37" fmla="*/ 44 h 96"/>
                <a:gd name="T38" fmla="*/ 0 w 96"/>
                <a:gd name="T39" fmla="*/ 48 h 96"/>
                <a:gd name="T40" fmla="*/ 4 w 96"/>
                <a:gd name="T41" fmla="*/ 52 h 96"/>
                <a:gd name="T42" fmla="*/ 18 w 96"/>
                <a:gd name="T43" fmla="*/ 52 h 96"/>
                <a:gd name="T44" fmla="*/ 27 w 96"/>
                <a:gd name="T45" fmla="*/ 52 h 96"/>
                <a:gd name="T46" fmla="*/ 44 w 96"/>
                <a:gd name="T47" fmla="*/ 69 h 96"/>
                <a:gd name="T48" fmla="*/ 44 w 96"/>
                <a:gd name="T49" fmla="*/ 78 h 96"/>
                <a:gd name="T50" fmla="*/ 18 w 96"/>
                <a:gd name="T51" fmla="*/ 52 h 96"/>
                <a:gd name="T52" fmla="*/ 52 w 96"/>
                <a:gd name="T53" fmla="*/ 52 h 96"/>
                <a:gd name="T54" fmla="*/ 61 w 96"/>
                <a:gd name="T55" fmla="*/ 52 h 96"/>
                <a:gd name="T56" fmla="*/ 52 w 96"/>
                <a:gd name="T57" fmla="*/ 61 h 96"/>
                <a:gd name="T58" fmla="*/ 52 w 96"/>
                <a:gd name="T59" fmla="*/ 52 h 96"/>
                <a:gd name="T60" fmla="*/ 52 w 96"/>
                <a:gd name="T61" fmla="*/ 44 h 96"/>
                <a:gd name="T62" fmla="*/ 52 w 96"/>
                <a:gd name="T63" fmla="*/ 35 h 96"/>
                <a:gd name="T64" fmla="*/ 61 w 96"/>
                <a:gd name="T65" fmla="*/ 44 h 96"/>
                <a:gd name="T66" fmla="*/ 52 w 96"/>
                <a:gd name="T67" fmla="*/ 44 h 96"/>
                <a:gd name="T68" fmla="*/ 44 w 96"/>
                <a:gd name="T69" fmla="*/ 44 h 96"/>
                <a:gd name="T70" fmla="*/ 35 w 96"/>
                <a:gd name="T71" fmla="*/ 44 h 96"/>
                <a:gd name="T72" fmla="*/ 44 w 96"/>
                <a:gd name="T73" fmla="*/ 35 h 96"/>
                <a:gd name="T74" fmla="*/ 44 w 96"/>
                <a:gd name="T75" fmla="*/ 44 h 96"/>
                <a:gd name="T76" fmla="*/ 44 w 96"/>
                <a:gd name="T77" fmla="*/ 52 h 96"/>
                <a:gd name="T78" fmla="*/ 44 w 96"/>
                <a:gd name="T79" fmla="*/ 61 h 96"/>
                <a:gd name="T80" fmla="*/ 35 w 96"/>
                <a:gd name="T81" fmla="*/ 52 h 96"/>
                <a:gd name="T82" fmla="*/ 44 w 96"/>
                <a:gd name="T83" fmla="*/ 52 h 96"/>
                <a:gd name="T84" fmla="*/ 52 w 96"/>
                <a:gd name="T85" fmla="*/ 78 h 96"/>
                <a:gd name="T86" fmla="*/ 52 w 96"/>
                <a:gd name="T87" fmla="*/ 69 h 96"/>
                <a:gd name="T88" fmla="*/ 69 w 96"/>
                <a:gd name="T89" fmla="*/ 52 h 96"/>
                <a:gd name="T90" fmla="*/ 78 w 96"/>
                <a:gd name="T91" fmla="*/ 52 h 96"/>
                <a:gd name="T92" fmla="*/ 52 w 96"/>
                <a:gd name="T93" fmla="*/ 78 h 96"/>
                <a:gd name="T94" fmla="*/ 78 w 96"/>
                <a:gd name="T95" fmla="*/ 44 h 96"/>
                <a:gd name="T96" fmla="*/ 69 w 96"/>
                <a:gd name="T97" fmla="*/ 44 h 96"/>
                <a:gd name="T98" fmla="*/ 52 w 96"/>
                <a:gd name="T99" fmla="*/ 27 h 96"/>
                <a:gd name="T100" fmla="*/ 52 w 96"/>
                <a:gd name="T101" fmla="*/ 18 h 96"/>
                <a:gd name="T102" fmla="*/ 78 w 96"/>
                <a:gd name="T103" fmla="*/ 44 h 96"/>
                <a:gd name="T104" fmla="*/ 44 w 96"/>
                <a:gd name="T105" fmla="*/ 18 h 96"/>
                <a:gd name="T106" fmla="*/ 44 w 96"/>
                <a:gd name="T107" fmla="*/ 27 h 96"/>
                <a:gd name="T108" fmla="*/ 27 w 96"/>
                <a:gd name="T109" fmla="*/ 44 h 96"/>
                <a:gd name="T110" fmla="*/ 18 w 96"/>
                <a:gd name="T111" fmla="*/ 44 h 96"/>
                <a:gd name="T112" fmla="*/ 44 w 96"/>
                <a:gd name="T113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" h="96">
                  <a:moveTo>
                    <a:pt x="4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2" y="70"/>
                    <a:pt x="26" y="84"/>
                    <a:pt x="44" y="86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4"/>
                    <a:pt x="46" y="96"/>
                    <a:pt x="48" y="96"/>
                  </a:cubicBezTo>
                  <a:cubicBezTo>
                    <a:pt x="50" y="96"/>
                    <a:pt x="52" y="94"/>
                    <a:pt x="52" y="92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70" y="84"/>
                    <a:pt x="84" y="70"/>
                    <a:pt x="86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4" y="52"/>
                    <a:pt x="96" y="50"/>
                    <a:pt x="96" y="48"/>
                  </a:cubicBezTo>
                  <a:cubicBezTo>
                    <a:pt x="96" y="46"/>
                    <a:pt x="94" y="44"/>
                    <a:pt x="92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26"/>
                    <a:pt x="70" y="12"/>
                    <a:pt x="52" y="1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"/>
                    <a:pt x="50" y="0"/>
                    <a:pt x="48" y="0"/>
                  </a:cubicBezTo>
                  <a:cubicBezTo>
                    <a:pt x="46" y="0"/>
                    <a:pt x="44" y="2"/>
                    <a:pt x="44" y="4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26" y="12"/>
                    <a:pt x="12" y="26"/>
                    <a:pt x="1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6"/>
                    <a:pt x="0" y="48"/>
                  </a:cubicBezTo>
                  <a:cubicBezTo>
                    <a:pt x="0" y="50"/>
                    <a:pt x="2" y="52"/>
                    <a:pt x="4" y="52"/>
                  </a:cubicBezTo>
                  <a:close/>
                  <a:moveTo>
                    <a:pt x="18" y="52"/>
                  </a:moveTo>
                  <a:cubicBezTo>
                    <a:pt x="27" y="52"/>
                    <a:pt x="27" y="52"/>
                    <a:pt x="27" y="52"/>
                  </a:cubicBezTo>
                  <a:cubicBezTo>
                    <a:pt x="29" y="60"/>
                    <a:pt x="36" y="67"/>
                    <a:pt x="44" y="69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31" y="76"/>
                    <a:pt x="20" y="65"/>
                    <a:pt x="18" y="52"/>
                  </a:cubicBezTo>
                  <a:close/>
                  <a:moveTo>
                    <a:pt x="52" y="52"/>
                  </a:moveTo>
                  <a:cubicBezTo>
                    <a:pt x="61" y="52"/>
                    <a:pt x="61" y="52"/>
                    <a:pt x="61" y="52"/>
                  </a:cubicBezTo>
                  <a:cubicBezTo>
                    <a:pt x="59" y="56"/>
                    <a:pt x="56" y="59"/>
                    <a:pt x="52" y="61"/>
                  </a:cubicBezTo>
                  <a:lnTo>
                    <a:pt x="52" y="52"/>
                  </a:lnTo>
                  <a:close/>
                  <a:moveTo>
                    <a:pt x="52" y="44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6" y="37"/>
                    <a:pt x="59" y="40"/>
                    <a:pt x="61" y="44"/>
                  </a:cubicBezTo>
                  <a:lnTo>
                    <a:pt x="52" y="44"/>
                  </a:lnTo>
                  <a:close/>
                  <a:moveTo>
                    <a:pt x="44" y="44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37" y="40"/>
                    <a:pt x="40" y="37"/>
                    <a:pt x="44" y="35"/>
                  </a:cubicBezTo>
                  <a:lnTo>
                    <a:pt x="44" y="44"/>
                  </a:lnTo>
                  <a:close/>
                  <a:moveTo>
                    <a:pt x="44" y="52"/>
                  </a:moveTo>
                  <a:cubicBezTo>
                    <a:pt x="44" y="61"/>
                    <a:pt x="44" y="61"/>
                    <a:pt x="44" y="61"/>
                  </a:cubicBezTo>
                  <a:cubicBezTo>
                    <a:pt x="40" y="59"/>
                    <a:pt x="37" y="56"/>
                    <a:pt x="35" y="52"/>
                  </a:cubicBezTo>
                  <a:lnTo>
                    <a:pt x="44" y="52"/>
                  </a:lnTo>
                  <a:close/>
                  <a:moveTo>
                    <a:pt x="52" y="78"/>
                  </a:moveTo>
                  <a:cubicBezTo>
                    <a:pt x="52" y="69"/>
                    <a:pt x="52" y="69"/>
                    <a:pt x="52" y="69"/>
                  </a:cubicBezTo>
                  <a:cubicBezTo>
                    <a:pt x="60" y="67"/>
                    <a:pt x="67" y="60"/>
                    <a:pt x="69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6" y="65"/>
                    <a:pt x="65" y="76"/>
                    <a:pt x="52" y="78"/>
                  </a:cubicBezTo>
                  <a:close/>
                  <a:moveTo>
                    <a:pt x="78" y="44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67" y="36"/>
                    <a:pt x="60" y="29"/>
                    <a:pt x="52" y="2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65" y="20"/>
                    <a:pt x="76" y="31"/>
                    <a:pt x="78" y="44"/>
                  </a:cubicBezTo>
                  <a:close/>
                  <a:moveTo>
                    <a:pt x="44" y="18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36" y="29"/>
                    <a:pt x="29" y="36"/>
                    <a:pt x="27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0" y="31"/>
                    <a:pt x="31" y="20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71" name="Rectangle 41"/>
          <p:cNvSpPr/>
          <p:nvPr/>
        </p:nvSpPr>
        <p:spPr>
          <a:xfrm>
            <a:off x="3633406" y="6222444"/>
            <a:ext cx="536787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sz="1400" dirty="0"/>
              <a:t>бесплатная платформа, позволяющая создавать документы, таблицы,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823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3"/>
          <p:cNvSpPr/>
          <p:nvPr/>
        </p:nvSpPr>
        <p:spPr>
          <a:xfrm>
            <a:off x="416496" y="1412776"/>
            <a:ext cx="2707691" cy="4962624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8"/>
          <p:cNvSpPr/>
          <p:nvPr/>
        </p:nvSpPr>
        <p:spPr>
          <a:xfrm>
            <a:off x="6483485" y="1527533"/>
            <a:ext cx="2692683" cy="482882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3540497" y="1556792"/>
            <a:ext cx="2535263" cy="4828821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Заголовок 59"/>
          <p:cNvSpPr>
            <a:spLocks noGrp="1"/>
          </p:cNvSpPr>
          <p:nvPr>
            <p:ph type="title"/>
          </p:nvPr>
        </p:nvSpPr>
        <p:spPr>
          <a:xfrm>
            <a:off x="283365" y="0"/>
            <a:ext cx="7982003" cy="778098"/>
          </a:xfrm>
        </p:spPr>
        <p:txBody>
          <a:bodyPr>
            <a:noAutofit/>
          </a:bodyPr>
          <a:lstStyle/>
          <a:p>
            <a:r>
              <a:rPr lang="ru-RU" sz="2400" i="1" dirty="0"/>
              <a:t>Современные инструменты преподавания учебных предметов с использованием цифровых возможностей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z="1400" smtClean="0"/>
              <a:pPr/>
              <a:t>6</a:t>
            </a:fld>
            <a:endParaRPr lang="ru-RU" sz="140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1CAA0766-EE9E-489A-919C-A33FDCF454C5}"/>
              </a:ext>
            </a:extLst>
          </p:cNvPr>
          <p:cNvSpPr/>
          <p:nvPr/>
        </p:nvSpPr>
        <p:spPr>
          <a:xfrm>
            <a:off x="416496" y="1340768"/>
            <a:ext cx="2880320" cy="4689390"/>
          </a:xfrm>
          <a:prstGeom prst="rect">
            <a:avLst/>
          </a:prstGeom>
          <a:noFill/>
          <a:ln>
            <a:solidFill>
              <a:srgbClr val="29A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29A9E3"/>
                </a:solidFill>
              </a:rPr>
              <a:t>Преимущества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визуализация учебных материалов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определение последовательности излагаемого материала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четкость предоставления информации</a:t>
            </a:r>
          </a:p>
          <a:p>
            <a:r>
              <a:rPr lang="ru-RU" sz="1400" dirty="0">
                <a:solidFill>
                  <a:srgbClr val="29A9E3"/>
                </a:solidFill>
              </a:rPr>
              <a:t>Недостаток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недостаточность материалов для полного (глубокого) освоения темы предмета самостоятельно</a:t>
            </a:r>
          </a:p>
        </p:txBody>
      </p:sp>
      <p:sp>
        <p:nvSpPr>
          <p:cNvPr id="31" name="Rectangle 86">
            <a:extLst>
              <a:ext uri="{FF2B5EF4-FFF2-40B4-BE49-F238E27FC236}">
                <a16:creationId xmlns:a16="http://schemas.microsoft.com/office/drawing/2014/main" id="{5999E8A7-7610-4294-8A9B-058939C5BE0C}"/>
              </a:ext>
            </a:extLst>
          </p:cNvPr>
          <p:cNvSpPr/>
          <p:nvPr/>
        </p:nvSpPr>
        <p:spPr>
          <a:xfrm>
            <a:off x="3555480" y="1717806"/>
            <a:ext cx="2520280" cy="3871436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29A9E3"/>
              </a:solidFill>
            </a:endParaRPr>
          </a:p>
          <a:p>
            <a:endParaRPr lang="ru-RU" sz="1400" dirty="0">
              <a:solidFill>
                <a:srgbClr val="29A9E3"/>
              </a:solidFill>
            </a:endParaRPr>
          </a:p>
          <a:p>
            <a:endParaRPr lang="ru-RU" sz="1400" dirty="0">
              <a:solidFill>
                <a:srgbClr val="29A9E3"/>
              </a:solidFill>
            </a:endParaRPr>
          </a:p>
          <a:p>
            <a:endParaRPr lang="ru-RU" sz="1400" dirty="0">
              <a:solidFill>
                <a:srgbClr val="29A9E3"/>
              </a:solidFill>
            </a:endParaRPr>
          </a:p>
          <a:p>
            <a:endParaRPr lang="ru-RU" sz="1400" dirty="0">
              <a:solidFill>
                <a:srgbClr val="29A9E3"/>
              </a:solidFill>
            </a:endParaRPr>
          </a:p>
          <a:p>
            <a:endParaRPr lang="ru-RU" sz="1400" dirty="0">
              <a:solidFill>
                <a:srgbClr val="29A9E3"/>
              </a:solidFill>
            </a:endParaRPr>
          </a:p>
          <a:p>
            <a:r>
              <a:rPr lang="ru-RU" sz="1400" dirty="0">
                <a:solidFill>
                  <a:srgbClr val="29A9E3"/>
                </a:solidFill>
              </a:rPr>
              <a:t>Преимущества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возможность расширения знаний и кругозора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самообучение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визуализация учебного материала</a:t>
            </a:r>
          </a:p>
          <a:p>
            <a:pPr lvl="0" algn="ctr"/>
            <a:endParaRPr lang="ru-RU" sz="1400" b="1" dirty="0">
              <a:solidFill>
                <a:srgbClr val="2E2E2E"/>
              </a:solidFill>
            </a:endParaRPr>
          </a:p>
          <a:p>
            <a:r>
              <a:rPr lang="ru-RU" sz="1400" dirty="0">
                <a:solidFill>
                  <a:srgbClr val="29A9E3"/>
                </a:solidFill>
              </a:rPr>
              <a:t>Недостатки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сложность создания качественной </a:t>
            </a:r>
            <a:r>
              <a:rPr lang="ru-RU" sz="1400" dirty="0" err="1">
                <a:solidFill>
                  <a:srgbClr val="2E2E2E"/>
                </a:solidFill>
              </a:rPr>
              <a:t>видеолекции</a:t>
            </a:r>
            <a:endParaRPr lang="ru-RU" sz="1400" dirty="0">
              <a:solidFill>
                <a:srgbClr val="2E2E2E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2E2E2E"/>
                </a:solidFill>
              </a:rPr>
              <a:t>целесообразность </a:t>
            </a:r>
            <a:r>
              <a:rPr lang="ru-RU" sz="1400" dirty="0">
                <a:solidFill>
                  <a:srgbClr val="2E2E2E"/>
                </a:solidFill>
              </a:rPr>
              <a:t>использования видеолекций в классе</a:t>
            </a:r>
          </a:p>
          <a:p>
            <a:pPr lvl="0" algn="ctr"/>
            <a:endParaRPr lang="ru-RU" sz="1400" b="1" dirty="0">
              <a:solidFill>
                <a:srgbClr val="2E2E2E"/>
              </a:solidFill>
            </a:endParaRPr>
          </a:p>
          <a:p>
            <a:pPr algn="ctr"/>
            <a:r>
              <a:rPr lang="ru-RU" sz="1400" b="1" dirty="0">
                <a:solidFill>
                  <a:srgbClr val="2E2E2E"/>
                </a:solidFill>
              </a:rPr>
              <a:t>ВИДЕОЛЕКЦИЯ</a:t>
            </a:r>
          </a:p>
          <a:p>
            <a:pPr lvl="0" algn="ctr"/>
            <a:endParaRPr lang="ru-RU" sz="1400" b="1" dirty="0">
              <a:solidFill>
                <a:srgbClr val="2E2E2E"/>
              </a:solidFill>
            </a:endParaRPr>
          </a:p>
          <a:p>
            <a:pPr lvl="0" algn="ctr"/>
            <a:endParaRPr lang="ru-RU" sz="1400" b="1" dirty="0">
              <a:solidFill>
                <a:srgbClr val="2E2E2E"/>
              </a:solidFill>
            </a:endParaRPr>
          </a:p>
          <a:p>
            <a:pPr lvl="0" algn="ctr"/>
            <a:endParaRPr lang="ru-RU" sz="1400" b="1" dirty="0">
              <a:solidFill>
                <a:srgbClr val="2E2E2E"/>
              </a:solidFill>
            </a:endParaRPr>
          </a:p>
          <a:p>
            <a:pPr lvl="0" algn="ctr"/>
            <a:endParaRPr lang="ru-RU" sz="1400" b="1" dirty="0">
              <a:solidFill>
                <a:srgbClr val="2E2E2E"/>
              </a:solidFill>
            </a:endParaRPr>
          </a:p>
          <a:p>
            <a:pPr lvl="0" algn="ctr"/>
            <a:endParaRPr lang="ru-RU" sz="1400" b="1" dirty="0">
              <a:solidFill>
                <a:srgbClr val="2E2E2E"/>
              </a:solidFill>
            </a:endParaRPr>
          </a:p>
          <a:p>
            <a:pPr lvl="0" algn="ctr"/>
            <a:endParaRPr lang="ru-RU" sz="1400" b="1" dirty="0">
              <a:solidFill>
                <a:srgbClr val="2E2E2E"/>
              </a:solidFill>
            </a:endParaRPr>
          </a:p>
        </p:txBody>
      </p:sp>
      <p:sp>
        <p:nvSpPr>
          <p:cNvPr id="32" name="Rectangle 89">
            <a:extLst>
              <a:ext uri="{FF2B5EF4-FFF2-40B4-BE49-F238E27FC236}">
                <a16:creationId xmlns:a16="http://schemas.microsoft.com/office/drawing/2014/main" id="{77D9191E-50D4-46D7-897D-D8049AF7E94A}"/>
              </a:ext>
            </a:extLst>
          </p:cNvPr>
          <p:cNvSpPr/>
          <p:nvPr/>
        </p:nvSpPr>
        <p:spPr>
          <a:xfrm>
            <a:off x="6408599" y="2002567"/>
            <a:ext cx="2767569" cy="355741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2E2E2E"/>
                </a:solidFill>
              </a:rPr>
              <a:t>                     СЛАЙД-ФИЛЬМ</a:t>
            </a: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lvl="0">
              <a:spcBef>
                <a:spcPts val="600"/>
              </a:spcBef>
            </a:pPr>
            <a:r>
              <a:rPr lang="ru-RU" sz="1400" dirty="0">
                <a:solidFill>
                  <a:srgbClr val="29A9E3"/>
                </a:solidFill>
              </a:rPr>
              <a:t>Преимущество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визуализация учебных материалов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rgbClr val="29A9E3"/>
                </a:solidFill>
              </a:rPr>
              <a:t>Недостаток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2E2E2E"/>
                </a:solidFill>
              </a:rPr>
              <a:t>недостаточность материалов для полного (глубокого) освоения темы предмета самостоятельно</a:t>
            </a: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lvl="0" algn="ctr">
              <a:spcBef>
                <a:spcPts val="600"/>
              </a:spcBef>
            </a:pPr>
            <a:endParaRPr lang="ru-RU" sz="1400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>
              <a:solidFill>
                <a:srgbClr val="2E2E2E"/>
              </a:solidFill>
            </a:endParaRPr>
          </a:p>
        </p:txBody>
      </p:sp>
      <p:sp>
        <p:nvSpPr>
          <p:cNvPr id="36" name="Rectangle 96">
            <a:extLst>
              <a:ext uri="{FF2B5EF4-FFF2-40B4-BE49-F238E27FC236}">
                <a16:creationId xmlns:a16="http://schemas.microsoft.com/office/drawing/2014/main" id="{857EF2E8-9D34-4371-AE13-2A949817BE98}"/>
              </a:ext>
            </a:extLst>
          </p:cNvPr>
          <p:cNvSpPr/>
          <p:nvPr/>
        </p:nvSpPr>
        <p:spPr>
          <a:xfrm>
            <a:off x="3407382" y="1877940"/>
            <a:ext cx="2831760" cy="3207246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" name="Rectangle 100">
            <a:extLst>
              <a:ext uri="{FF2B5EF4-FFF2-40B4-BE49-F238E27FC236}">
                <a16:creationId xmlns:a16="http://schemas.microsoft.com/office/drawing/2014/main" id="{1974F520-F011-43B5-8797-47A00C4F09AB}"/>
              </a:ext>
            </a:extLst>
          </p:cNvPr>
          <p:cNvSpPr/>
          <p:nvPr/>
        </p:nvSpPr>
        <p:spPr>
          <a:xfrm>
            <a:off x="6483485" y="2535643"/>
            <a:ext cx="2831760" cy="2380085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Rectangle 101">
            <a:extLst>
              <a:ext uri="{FF2B5EF4-FFF2-40B4-BE49-F238E27FC236}">
                <a16:creationId xmlns:a16="http://schemas.microsoft.com/office/drawing/2014/main" id="{788F208A-A430-4CCA-B9DA-18FCB495568B}"/>
              </a:ext>
            </a:extLst>
          </p:cNvPr>
          <p:cNvSpPr/>
          <p:nvPr/>
        </p:nvSpPr>
        <p:spPr>
          <a:xfrm>
            <a:off x="292427" y="2002567"/>
            <a:ext cx="2831760" cy="3874706"/>
          </a:xfrm>
          <a:prstGeom prst="rect">
            <a:avLst/>
          </a:prstGeom>
          <a:noFill/>
          <a:ln>
            <a:solidFill>
              <a:srgbClr val="29A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Прямоугольник 3"/>
          <p:cNvSpPr/>
          <p:nvPr/>
        </p:nvSpPr>
        <p:spPr>
          <a:xfrm>
            <a:off x="351044" y="1527533"/>
            <a:ext cx="2714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b="1" dirty="0">
                <a:solidFill>
                  <a:srgbClr val="2E2E2E"/>
                </a:solidFill>
              </a:rPr>
              <a:t>КОМПЬЮТЕРНЫЕ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5254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344488" y="946384"/>
            <a:ext cx="9534279" cy="5794983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>
              <a:solidFill>
                <a:srgbClr val="2E2E2E"/>
              </a:solidFill>
            </a:endParaRPr>
          </a:p>
        </p:txBody>
      </p:sp>
      <p:sp>
        <p:nvSpPr>
          <p:cNvPr id="11" name="Freeform: Shape 12">
            <a:extLst>
              <a:ext uri="{FF2B5EF4-FFF2-40B4-BE49-F238E27FC236}">
                <a16:creationId xmlns:a16="http://schemas.microsoft.com/office/drawing/2014/main" id="{D5DB1EDF-15E7-4595-B452-9F91462EA50E}"/>
              </a:ext>
            </a:extLst>
          </p:cNvPr>
          <p:cNvSpPr/>
          <p:nvPr/>
        </p:nvSpPr>
        <p:spPr>
          <a:xfrm>
            <a:off x="200472" y="854765"/>
            <a:ext cx="3664942" cy="5832648"/>
          </a:xfrm>
          <a:custGeom>
            <a:avLst/>
            <a:gdLst>
              <a:gd name="connsiteX0" fmla="*/ 9526 w 3470338"/>
              <a:gd name="connsiteY0" fmla="*/ 0 h 6346429"/>
              <a:gd name="connsiteX1" fmla="*/ 3470338 w 3470338"/>
              <a:gd name="connsiteY1" fmla="*/ 0 h 6346429"/>
              <a:gd name="connsiteX2" fmla="*/ 3470338 w 3470338"/>
              <a:gd name="connsiteY2" fmla="*/ 6346429 h 6346429"/>
              <a:gd name="connsiteX3" fmla="*/ 9526 w 3470338"/>
              <a:gd name="connsiteY3" fmla="*/ 6346429 h 6346429"/>
              <a:gd name="connsiteX4" fmla="*/ 7830 w 3470338"/>
              <a:gd name="connsiteY4" fmla="*/ 5754489 h 6346429"/>
              <a:gd name="connsiteX5" fmla="*/ 1066800 w 3470338"/>
              <a:gd name="connsiteY5" fmla="*/ 5754489 h 6346429"/>
              <a:gd name="connsiteX6" fmla="*/ 1066800 w 3470338"/>
              <a:gd name="connsiteY6" fmla="*/ 3173214 h 6346429"/>
              <a:gd name="connsiteX7" fmla="*/ 437 w 3470338"/>
              <a:gd name="connsiteY7" fmla="*/ 3173214 h 6346429"/>
              <a:gd name="connsiteX8" fmla="*/ 0 w 3470338"/>
              <a:gd name="connsiteY8" fmla="*/ 3020814 h 6346429"/>
              <a:gd name="connsiteX9" fmla="*/ 9526 w 3470338"/>
              <a:gd name="connsiteY9" fmla="*/ 0 h 6346429"/>
              <a:gd name="connsiteX0" fmla="*/ 9526 w 3470338"/>
              <a:gd name="connsiteY0" fmla="*/ 0 h 6346429"/>
              <a:gd name="connsiteX1" fmla="*/ 3470338 w 3470338"/>
              <a:gd name="connsiteY1" fmla="*/ 0 h 6346429"/>
              <a:gd name="connsiteX2" fmla="*/ 3470338 w 3470338"/>
              <a:gd name="connsiteY2" fmla="*/ 6346429 h 6346429"/>
              <a:gd name="connsiteX3" fmla="*/ 9526 w 3470338"/>
              <a:gd name="connsiteY3" fmla="*/ 6346429 h 6346429"/>
              <a:gd name="connsiteX4" fmla="*/ 7830 w 3470338"/>
              <a:gd name="connsiteY4" fmla="*/ 5754489 h 6346429"/>
              <a:gd name="connsiteX5" fmla="*/ 1066800 w 3470338"/>
              <a:gd name="connsiteY5" fmla="*/ 5754489 h 6346429"/>
              <a:gd name="connsiteX6" fmla="*/ 437 w 3470338"/>
              <a:gd name="connsiteY6" fmla="*/ 3173214 h 6346429"/>
              <a:gd name="connsiteX7" fmla="*/ 0 w 3470338"/>
              <a:gd name="connsiteY7" fmla="*/ 3020814 h 6346429"/>
              <a:gd name="connsiteX8" fmla="*/ 9526 w 3470338"/>
              <a:gd name="connsiteY8" fmla="*/ 0 h 6346429"/>
              <a:gd name="connsiteX0" fmla="*/ 1066800 w 3470338"/>
              <a:gd name="connsiteY0" fmla="*/ 5754489 h 6346429"/>
              <a:gd name="connsiteX1" fmla="*/ 437 w 3470338"/>
              <a:gd name="connsiteY1" fmla="*/ 3173214 h 6346429"/>
              <a:gd name="connsiteX2" fmla="*/ 0 w 3470338"/>
              <a:gd name="connsiteY2" fmla="*/ 3020814 h 6346429"/>
              <a:gd name="connsiteX3" fmla="*/ 9526 w 3470338"/>
              <a:gd name="connsiteY3" fmla="*/ 0 h 6346429"/>
              <a:gd name="connsiteX4" fmla="*/ 3470338 w 3470338"/>
              <a:gd name="connsiteY4" fmla="*/ 0 h 6346429"/>
              <a:gd name="connsiteX5" fmla="*/ 3470338 w 3470338"/>
              <a:gd name="connsiteY5" fmla="*/ 6346429 h 6346429"/>
              <a:gd name="connsiteX6" fmla="*/ 9526 w 3470338"/>
              <a:gd name="connsiteY6" fmla="*/ 6346429 h 6346429"/>
              <a:gd name="connsiteX7" fmla="*/ 7830 w 3470338"/>
              <a:gd name="connsiteY7" fmla="*/ 5754489 h 6346429"/>
              <a:gd name="connsiteX8" fmla="*/ 1158240 w 3470338"/>
              <a:gd name="connsiteY8" fmla="*/ 5845929 h 6346429"/>
              <a:gd name="connsiteX0" fmla="*/ 437 w 3470338"/>
              <a:gd name="connsiteY0" fmla="*/ 3173214 h 6346429"/>
              <a:gd name="connsiteX1" fmla="*/ 0 w 3470338"/>
              <a:gd name="connsiteY1" fmla="*/ 3020814 h 6346429"/>
              <a:gd name="connsiteX2" fmla="*/ 9526 w 3470338"/>
              <a:gd name="connsiteY2" fmla="*/ 0 h 6346429"/>
              <a:gd name="connsiteX3" fmla="*/ 3470338 w 3470338"/>
              <a:gd name="connsiteY3" fmla="*/ 0 h 6346429"/>
              <a:gd name="connsiteX4" fmla="*/ 3470338 w 3470338"/>
              <a:gd name="connsiteY4" fmla="*/ 6346429 h 6346429"/>
              <a:gd name="connsiteX5" fmla="*/ 9526 w 3470338"/>
              <a:gd name="connsiteY5" fmla="*/ 6346429 h 6346429"/>
              <a:gd name="connsiteX6" fmla="*/ 7830 w 3470338"/>
              <a:gd name="connsiteY6" fmla="*/ 5754489 h 6346429"/>
              <a:gd name="connsiteX7" fmla="*/ 1158240 w 3470338"/>
              <a:gd name="connsiteY7" fmla="*/ 5845929 h 6346429"/>
              <a:gd name="connsiteX0" fmla="*/ 437 w 3470338"/>
              <a:gd name="connsiteY0" fmla="*/ 3173214 h 6346429"/>
              <a:gd name="connsiteX1" fmla="*/ 0 w 3470338"/>
              <a:gd name="connsiteY1" fmla="*/ 3020814 h 6346429"/>
              <a:gd name="connsiteX2" fmla="*/ 9526 w 3470338"/>
              <a:gd name="connsiteY2" fmla="*/ 0 h 6346429"/>
              <a:gd name="connsiteX3" fmla="*/ 3470338 w 3470338"/>
              <a:gd name="connsiteY3" fmla="*/ 0 h 6346429"/>
              <a:gd name="connsiteX4" fmla="*/ 3470338 w 3470338"/>
              <a:gd name="connsiteY4" fmla="*/ 6346429 h 6346429"/>
              <a:gd name="connsiteX5" fmla="*/ 9526 w 3470338"/>
              <a:gd name="connsiteY5" fmla="*/ 6346429 h 6346429"/>
              <a:gd name="connsiteX6" fmla="*/ 7830 w 3470338"/>
              <a:gd name="connsiteY6" fmla="*/ 5754489 h 634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0338" h="6346429">
                <a:moveTo>
                  <a:pt x="437" y="3173214"/>
                </a:moveTo>
                <a:cubicBezTo>
                  <a:pt x="291" y="3122414"/>
                  <a:pt x="146" y="3071614"/>
                  <a:pt x="0" y="3020814"/>
                </a:cubicBezTo>
                <a:cubicBezTo>
                  <a:pt x="3175" y="2013876"/>
                  <a:pt x="6351" y="1006938"/>
                  <a:pt x="9526" y="0"/>
                </a:cubicBezTo>
                <a:lnTo>
                  <a:pt x="3470338" y="0"/>
                </a:lnTo>
                <a:lnTo>
                  <a:pt x="3470338" y="6346429"/>
                </a:lnTo>
                <a:lnTo>
                  <a:pt x="9526" y="6346429"/>
                </a:lnTo>
                <a:cubicBezTo>
                  <a:pt x="8961" y="6149116"/>
                  <a:pt x="8395" y="5951802"/>
                  <a:pt x="7830" y="5754489"/>
                </a:cubicBezTo>
              </a:path>
            </a:pathLst>
          </a:custGeom>
          <a:noFill/>
          <a:ln w="28575">
            <a:solidFill>
              <a:srgbClr val="29A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636331" y="3252931"/>
            <a:ext cx="0" cy="3359431"/>
          </a:xfrm>
          <a:prstGeom prst="line">
            <a:avLst/>
          </a:prstGeom>
          <a:ln w="28575"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4488" y="-609"/>
            <a:ext cx="8915400" cy="765313"/>
          </a:xfrm>
        </p:spPr>
        <p:txBody>
          <a:bodyPr>
            <a:noAutofit/>
          </a:bodyPr>
          <a:lstStyle/>
          <a:p>
            <a:r>
              <a:rPr lang="ru-RU" sz="2400" i="1" dirty="0"/>
              <a:t>Современные инструменты преподавания учебных </a:t>
            </a:r>
            <a:br>
              <a:rPr lang="ru-RU" sz="2400" i="1" dirty="0"/>
            </a:br>
            <a:r>
              <a:rPr lang="ru-RU" sz="2400" i="1" dirty="0"/>
              <a:t>предметов с использованием цифровых возможностей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9561130" y="6376244"/>
            <a:ext cx="34487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4E213-577E-4457-9019-A6AED571696C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36800660"/>
              </p:ext>
            </p:extLst>
          </p:nvPr>
        </p:nvGraphicFramePr>
        <p:xfrm>
          <a:off x="478449" y="1843167"/>
          <a:ext cx="307076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32341" y="1240887"/>
            <a:ext cx="1705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/>
              <a:t>УРОК-ПРАКТИКУМ</a:t>
            </a:r>
            <a:r>
              <a:rPr lang="ru-RU" sz="1400" dirty="0">
                <a:solidFill>
                  <a:srgbClr val="29A9E3"/>
                </a:solidFill>
              </a:rPr>
              <a:t>  </a:t>
            </a:r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8F88EFF8-9CE0-4AD0-8082-86254D1546C1}"/>
              </a:ext>
            </a:extLst>
          </p:cNvPr>
          <p:cNvSpPr/>
          <p:nvPr/>
        </p:nvSpPr>
        <p:spPr>
          <a:xfrm>
            <a:off x="3649947" y="779714"/>
            <a:ext cx="3103809" cy="5832648"/>
          </a:xfrm>
          <a:custGeom>
            <a:avLst/>
            <a:gdLst>
              <a:gd name="connsiteX0" fmla="*/ 9526 w 3470338"/>
              <a:gd name="connsiteY0" fmla="*/ 0 h 6346429"/>
              <a:gd name="connsiteX1" fmla="*/ 3470338 w 3470338"/>
              <a:gd name="connsiteY1" fmla="*/ 0 h 6346429"/>
              <a:gd name="connsiteX2" fmla="*/ 3470338 w 3470338"/>
              <a:gd name="connsiteY2" fmla="*/ 6346429 h 6346429"/>
              <a:gd name="connsiteX3" fmla="*/ 9526 w 3470338"/>
              <a:gd name="connsiteY3" fmla="*/ 6346429 h 6346429"/>
              <a:gd name="connsiteX4" fmla="*/ 7830 w 3470338"/>
              <a:gd name="connsiteY4" fmla="*/ 5754489 h 6346429"/>
              <a:gd name="connsiteX5" fmla="*/ 1066800 w 3470338"/>
              <a:gd name="connsiteY5" fmla="*/ 5754489 h 6346429"/>
              <a:gd name="connsiteX6" fmla="*/ 1066800 w 3470338"/>
              <a:gd name="connsiteY6" fmla="*/ 3173214 h 6346429"/>
              <a:gd name="connsiteX7" fmla="*/ 437 w 3470338"/>
              <a:gd name="connsiteY7" fmla="*/ 3173214 h 6346429"/>
              <a:gd name="connsiteX8" fmla="*/ 0 w 3470338"/>
              <a:gd name="connsiteY8" fmla="*/ 3020814 h 6346429"/>
              <a:gd name="connsiteX9" fmla="*/ 9526 w 3470338"/>
              <a:gd name="connsiteY9" fmla="*/ 0 h 6346429"/>
              <a:gd name="connsiteX0" fmla="*/ 9526 w 3470338"/>
              <a:gd name="connsiteY0" fmla="*/ 0 h 6346429"/>
              <a:gd name="connsiteX1" fmla="*/ 3470338 w 3470338"/>
              <a:gd name="connsiteY1" fmla="*/ 0 h 6346429"/>
              <a:gd name="connsiteX2" fmla="*/ 3470338 w 3470338"/>
              <a:gd name="connsiteY2" fmla="*/ 6346429 h 6346429"/>
              <a:gd name="connsiteX3" fmla="*/ 9526 w 3470338"/>
              <a:gd name="connsiteY3" fmla="*/ 6346429 h 6346429"/>
              <a:gd name="connsiteX4" fmla="*/ 7830 w 3470338"/>
              <a:gd name="connsiteY4" fmla="*/ 5754489 h 6346429"/>
              <a:gd name="connsiteX5" fmla="*/ 1066800 w 3470338"/>
              <a:gd name="connsiteY5" fmla="*/ 5754489 h 6346429"/>
              <a:gd name="connsiteX6" fmla="*/ 437 w 3470338"/>
              <a:gd name="connsiteY6" fmla="*/ 3173214 h 6346429"/>
              <a:gd name="connsiteX7" fmla="*/ 0 w 3470338"/>
              <a:gd name="connsiteY7" fmla="*/ 3020814 h 6346429"/>
              <a:gd name="connsiteX8" fmla="*/ 9526 w 3470338"/>
              <a:gd name="connsiteY8" fmla="*/ 0 h 6346429"/>
              <a:gd name="connsiteX0" fmla="*/ 1066800 w 3470338"/>
              <a:gd name="connsiteY0" fmla="*/ 5754489 h 6346429"/>
              <a:gd name="connsiteX1" fmla="*/ 437 w 3470338"/>
              <a:gd name="connsiteY1" fmla="*/ 3173214 h 6346429"/>
              <a:gd name="connsiteX2" fmla="*/ 0 w 3470338"/>
              <a:gd name="connsiteY2" fmla="*/ 3020814 h 6346429"/>
              <a:gd name="connsiteX3" fmla="*/ 9526 w 3470338"/>
              <a:gd name="connsiteY3" fmla="*/ 0 h 6346429"/>
              <a:gd name="connsiteX4" fmla="*/ 3470338 w 3470338"/>
              <a:gd name="connsiteY4" fmla="*/ 0 h 6346429"/>
              <a:gd name="connsiteX5" fmla="*/ 3470338 w 3470338"/>
              <a:gd name="connsiteY5" fmla="*/ 6346429 h 6346429"/>
              <a:gd name="connsiteX6" fmla="*/ 9526 w 3470338"/>
              <a:gd name="connsiteY6" fmla="*/ 6346429 h 6346429"/>
              <a:gd name="connsiteX7" fmla="*/ 7830 w 3470338"/>
              <a:gd name="connsiteY7" fmla="*/ 5754489 h 6346429"/>
              <a:gd name="connsiteX8" fmla="*/ 1158240 w 3470338"/>
              <a:gd name="connsiteY8" fmla="*/ 5845929 h 6346429"/>
              <a:gd name="connsiteX0" fmla="*/ 437 w 3470338"/>
              <a:gd name="connsiteY0" fmla="*/ 3173214 h 6346429"/>
              <a:gd name="connsiteX1" fmla="*/ 0 w 3470338"/>
              <a:gd name="connsiteY1" fmla="*/ 3020814 h 6346429"/>
              <a:gd name="connsiteX2" fmla="*/ 9526 w 3470338"/>
              <a:gd name="connsiteY2" fmla="*/ 0 h 6346429"/>
              <a:gd name="connsiteX3" fmla="*/ 3470338 w 3470338"/>
              <a:gd name="connsiteY3" fmla="*/ 0 h 6346429"/>
              <a:gd name="connsiteX4" fmla="*/ 3470338 w 3470338"/>
              <a:gd name="connsiteY4" fmla="*/ 6346429 h 6346429"/>
              <a:gd name="connsiteX5" fmla="*/ 9526 w 3470338"/>
              <a:gd name="connsiteY5" fmla="*/ 6346429 h 6346429"/>
              <a:gd name="connsiteX6" fmla="*/ 7830 w 3470338"/>
              <a:gd name="connsiteY6" fmla="*/ 5754489 h 6346429"/>
              <a:gd name="connsiteX7" fmla="*/ 1158240 w 3470338"/>
              <a:gd name="connsiteY7" fmla="*/ 5845929 h 6346429"/>
              <a:gd name="connsiteX0" fmla="*/ 437 w 3470338"/>
              <a:gd name="connsiteY0" fmla="*/ 3173214 h 6346429"/>
              <a:gd name="connsiteX1" fmla="*/ 0 w 3470338"/>
              <a:gd name="connsiteY1" fmla="*/ 3020814 h 6346429"/>
              <a:gd name="connsiteX2" fmla="*/ 9526 w 3470338"/>
              <a:gd name="connsiteY2" fmla="*/ 0 h 6346429"/>
              <a:gd name="connsiteX3" fmla="*/ 3470338 w 3470338"/>
              <a:gd name="connsiteY3" fmla="*/ 0 h 6346429"/>
              <a:gd name="connsiteX4" fmla="*/ 3470338 w 3470338"/>
              <a:gd name="connsiteY4" fmla="*/ 6346429 h 6346429"/>
              <a:gd name="connsiteX5" fmla="*/ 9526 w 3470338"/>
              <a:gd name="connsiteY5" fmla="*/ 6346429 h 6346429"/>
              <a:gd name="connsiteX6" fmla="*/ 7830 w 3470338"/>
              <a:gd name="connsiteY6" fmla="*/ 5754489 h 634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0338" h="6346429">
                <a:moveTo>
                  <a:pt x="437" y="3173214"/>
                </a:moveTo>
                <a:cubicBezTo>
                  <a:pt x="291" y="3122414"/>
                  <a:pt x="146" y="3071614"/>
                  <a:pt x="0" y="3020814"/>
                </a:cubicBezTo>
                <a:cubicBezTo>
                  <a:pt x="3175" y="2013876"/>
                  <a:pt x="6351" y="1006938"/>
                  <a:pt x="9526" y="0"/>
                </a:cubicBezTo>
                <a:lnTo>
                  <a:pt x="3470338" y="0"/>
                </a:lnTo>
                <a:lnTo>
                  <a:pt x="3470338" y="6346429"/>
                </a:lnTo>
                <a:lnTo>
                  <a:pt x="9526" y="6346429"/>
                </a:lnTo>
                <a:cubicBezTo>
                  <a:pt x="8961" y="6149116"/>
                  <a:pt x="8395" y="5951802"/>
                  <a:pt x="7830" y="5754489"/>
                </a:cubicBezTo>
              </a:path>
            </a:pathLst>
          </a:custGeom>
          <a:noFill/>
          <a:ln w="28575">
            <a:solidFill>
              <a:srgbClr val="29A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8168158-9D1E-40E5-B2B1-9D7FF527570F}"/>
              </a:ext>
            </a:extLst>
          </p:cNvPr>
          <p:cNvGrpSpPr/>
          <p:nvPr/>
        </p:nvGrpSpPr>
        <p:grpSpPr>
          <a:xfrm>
            <a:off x="3784713" y="1399972"/>
            <a:ext cx="2834278" cy="3326581"/>
            <a:chOff x="50040" y="-25204"/>
            <a:chExt cx="3406339" cy="167981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06FEC898-2C3E-4292-93FC-A5DFD33D17CD}"/>
                </a:ext>
              </a:extLst>
            </p:cNvPr>
            <p:cNvSpPr/>
            <p:nvPr/>
          </p:nvSpPr>
          <p:spPr>
            <a:xfrm>
              <a:off x="50040" y="0"/>
              <a:ext cx="3406339" cy="165460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E1D712-EC40-48BF-9EB2-937162660F1F}"/>
                </a:ext>
              </a:extLst>
            </p:cNvPr>
            <p:cNvSpPr txBox="1"/>
            <p:nvPr/>
          </p:nvSpPr>
          <p:spPr>
            <a:xfrm>
              <a:off x="50040" y="-25204"/>
              <a:ext cx="3406339" cy="1654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rgbClr val="29A9E3"/>
                  </a:solidFill>
                </a:rPr>
                <a:t>ПРЕИМУЩЕСТВА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dirty="0">
                  <a:solidFill>
                    <a:srgbClr val="2E2E2E"/>
                  </a:solidFill>
                </a:rPr>
                <a:t>уроки станут интереснее, т.к. благодаря смене видов деятельности урок становится более разнообразным; </a:t>
              </a:r>
              <a:endParaRPr lang="ru-RU" sz="1400" kern="1200" dirty="0">
                <a:solidFill>
                  <a:srgbClr val="2E2E2E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dirty="0">
                  <a:solidFill>
                    <a:srgbClr val="2E2E2E"/>
                  </a:solidFill>
                </a:rPr>
                <a:t>улучшится качество проверки знаний, т.к. теперь она будет максимально быстрой и объективной за счет интерактивной составляющей видеоурока;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dirty="0">
                  <a:solidFill>
                    <a:srgbClr val="2E2E2E"/>
                  </a:solidFill>
                </a:rPr>
                <a:t>обучение станет максимально доступным, т.к. при объяснении учебных материалов будут задействованы все основные каналы восприятия.</a:t>
              </a:r>
              <a:endParaRPr lang="ru-RU" sz="1400" kern="1200" dirty="0">
                <a:solidFill>
                  <a:srgbClr val="2E2E2E"/>
                </a:solidFill>
              </a:endParaRPr>
            </a:p>
          </p:txBody>
        </p:sp>
      </p:grp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2A2757A4-B6AE-4DA0-B9FC-47560E13A689}"/>
              </a:ext>
            </a:extLst>
          </p:cNvPr>
          <p:cNvSpPr/>
          <p:nvPr/>
        </p:nvSpPr>
        <p:spPr>
          <a:xfrm>
            <a:off x="6612479" y="969103"/>
            <a:ext cx="3103809" cy="5832648"/>
          </a:xfrm>
          <a:custGeom>
            <a:avLst/>
            <a:gdLst>
              <a:gd name="connsiteX0" fmla="*/ 9526 w 3470338"/>
              <a:gd name="connsiteY0" fmla="*/ 0 h 6346429"/>
              <a:gd name="connsiteX1" fmla="*/ 3470338 w 3470338"/>
              <a:gd name="connsiteY1" fmla="*/ 0 h 6346429"/>
              <a:gd name="connsiteX2" fmla="*/ 3470338 w 3470338"/>
              <a:gd name="connsiteY2" fmla="*/ 6346429 h 6346429"/>
              <a:gd name="connsiteX3" fmla="*/ 9526 w 3470338"/>
              <a:gd name="connsiteY3" fmla="*/ 6346429 h 6346429"/>
              <a:gd name="connsiteX4" fmla="*/ 7830 w 3470338"/>
              <a:gd name="connsiteY4" fmla="*/ 5754489 h 6346429"/>
              <a:gd name="connsiteX5" fmla="*/ 1066800 w 3470338"/>
              <a:gd name="connsiteY5" fmla="*/ 5754489 h 6346429"/>
              <a:gd name="connsiteX6" fmla="*/ 1066800 w 3470338"/>
              <a:gd name="connsiteY6" fmla="*/ 3173214 h 6346429"/>
              <a:gd name="connsiteX7" fmla="*/ 437 w 3470338"/>
              <a:gd name="connsiteY7" fmla="*/ 3173214 h 6346429"/>
              <a:gd name="connsiteX8" fmla="*/ 0 w 3470338"/>
              <a:gd name="connsiteY8" fmla="*/ 3020814 h 6346429"/>
              <a:gd name="connsiteX9" fmla="*/ 9526 w 3470338"/>
              <a:gd name="connsiteY9" fmla="*/ 0 h 6346429"/>
              <a:gd name="connsiteX0" fmla="*/ 9526 w 3470338"/>
              <a:gd name="connsiteY0" fmla="*/ 0 h 6346429"/>
              <a:gd name="connsiteX1" fmla="*/ 3470338 w 3470338"/>
              <a:gd name="connsiteY1" fmla="*/ 0 h 6346429"/>
              <a:gd name="connsiteX2" fmla="*/ 3470338 w 3470338"/>
              <a:gd name="connsiteY2" fmla="*/ 6346429 h 6346429"/>
              <a:gd name="connsiteX3" fmla="*/ 9526 w 3470338"/>
              <a:gd name="connsiteY3" fmla="*/ 6346429 h 6346429"/>
              <a:gd name="connsiteX4" fmla="*/ 7830 w 3470338"/>
              <a:gd name="connsiteY4" fmla="*/ 5754489 h 6346429"/>
              <a:gd name="connsiteX5" fmla="*/ 1066800 w 3470338"/>
              <a:gd name="connsiteY5" fmla="*/ 5754489 h 6346429"/>
              <a:gd name="connsiteX6" fmla="*/ 437 w 3470338"/>
              <a:gd name="connsiteY6" fmla="*/ 3173214 h 6346429"/>
              <a:gd name="connsiteX7" fmla="*/ 0 w 3470338"/>
              <a:gd name="connsiteY7" fmla="*/ 3020814 h 6346429"/>
              <a:gd name="connsiteX8" fmla="*/ 9526 w 3470338"/>
              <a:gd name="connsiteY8" fmla="*/ 0 h 6346429"/>
              <a:gd name="connsiteX0" fmla="*/ 1066800 w 3470338"/>
              <a:gd name="connsiteY0" fmla="*/ 5754489 h 6346429"/>
              <a:gd name="connsiteX1" fmla="*/ 437 w 3470338"/>
              <a:gd name="connsiteY1" fmla="*/ 3173214 h 6346429"/>
              <a:gd name="connsiteX2" fmla="*/ 0 w 3470338"/>
              <a:gd name="connsiteY2" fmla="*/ 3020814 h 6346429"/>
              <a:gd name="connsiteX3" fmla="*/ 9526 w 3470338"/>
              <a:gd name="connsiteY3" fmla="*/ 0 h 6346429"/>
              <a:gd name="connsiteX4" fmla="*/ 3470338 w 3470338"/>
              <a:gd name="connsiteY4" fmla="*/ 0 h 6346429"/>
              <a:gd name="connsiteX5" fmla="*/ 3470338 w 3470338"/>
              <a:gd name="connsiteY5" fmla="*/ 6346429 h 6346429"/>
              <a:gd name="connsiteX6" fmla="*/ 9526 w 3470338"/>
              <a:gd name="connsiteY6" fmla="*/ 6346429 h 6346429"/>
              <a:gd name="connsiteX7" fmla="*/ 7830 w 3470338"/>
              <a:gd name="connsiteY7" fmla="*/ 5754489 h 6346429"/>
              <a:gd name="connsiteX8" fmla="*/ 1158240 w 3470338"/>
              <a:gd name="connsiteY8" fmla="*/ 5845929 h 6346429"/>
              <a:gd name="connsiteX0" fmla="*/ 437 w 3470338"/>
              <a:gd name="connsiteY0" fmla="*/ 3173214 h 6346429"/>
              <a:gd name="connsiteX1" fmla="*/ 0 w 3470338"/>
              <a:gd name="connsiteY1" fmla="*/ 3020814 h 6346429"/>
              <a:gd name="connsiteX2" fmla="*/ 9526 w 3470338"/>
              <a:gd name="connsiteY2" fmla="*/ 0 h 6346429"/>
              <a:gd name="connsiteX3" fmla="*/ 3470338 w 3470338"/>
              <a:gd name="connsiteY3" fmla="*/ 0 h 6346429"/>
              <a:gd name="connsiteX4" fmla="*/ 3470338 w 3470338"/>
              <a:gd name="connsiteY4" fmla="*/ 6346429 h 6346429"/>
              <a:gd name="connsiteX5" fmla="*/ 9526 w 3470338"/>
              <a:gd name="connsiteY5" fmla="*/ 6346429 h 6346429"/>
              <a:gd name="connsiteX6" fmla="*/ 7830 w 3470338"/>
              <a:gd name="connsiteY6" fmla="*/ 5754489 h 6346429"/>
              <a:gd name="connsiteX7" fmla="*/ 1158240 w 3470338"/>
              <a:gd name="connsiteY7" fmla="*/ 5845929 h 6346429"/>
              <a:gd name="connsiteX0" fmla="*/ 437 w 3470338"/>
              <a:gd name="connsiteY0" fmla="*/ 3173214 h 6346429"/>
              <a:gd name="connsiteX1" fmla="*/ 0 w 3470338"/>
              <a:gd name="connsiteY1" fmla="*/ 3020814 h 6346429"/>
              <a:gd name="connsiteX2" fmla="*/ 9526 w 3470338"/>
              <a:gd name="connsiteY2" fmla="*/ 0 h 6346429"/>
              <a:gd name="connsiteX3" fmla="*/ 3470338 w 3470338"/>
              <a:gd name="connsiteY3" fmla="*/ 0 h 6346429"/>
              <a:gd name="connsiteX4" fmla="*/ 3470338 w 3470338"/>
              <a:gd name="connsiteY4" fmla="*/ 6346429 h 6346429"/>
              <a:gd name="connsiteX5" fmla="*/ 9526 w 3470338"/>
              <a:gd name="connsiteY5" fmla="*/ 6346429 h 6346429"/>
              <a:gd name="connsiteX6" fmla="*/ 7830 w 3470338"/>
              <a:gd name="connsiteY6" fmla="*/ 5754489 h 634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0338" h="6346429">
                <a:moveTo>
                  <a:pt x="437" y="3173214"/>
                </a:moveTo>
                <a:cubicBezTo>
                  <a:pt x="291" y="3122414"/>
                  <a:pt x="146" y="3071614"/>
                  <a:pt x="0" y="3020814"/>
                </a:cubicBezTo>
                <a:cubicBezTo>
                  <a:pt x="3175" y="2013876"/>
                  <a:pt x="6351" y="1006938"/>
                  <a:pt x="9526" y="0"/>
                </a:cubicBezTo>
                <a:lnTo>
                  <a:pt x="3470338" y="0"/>
                </a:lnTo>
                <a:lnTo>
                  <a:pt x="3470338" y="6346429"/>
                </a:lnTo>
                <a:lnTo>
                  <a:pt x="9526" y="6346429"/>
                </a:lnTo>
                <a:cubicBezTo>
                  <a:pt x="8961" y="6149116"/>
                  <a:pt x="8395" y="5951802"/>
                  <a:pt x="7830" y="5754489"/>
                </a:cubicBezTo>
              </a:path>
            </a:pathLst>
          </a:custGeom>
          <a:noFill/>
          <a:ln w="28575">
            <a:solidFill>
              <a:srgbClr val="29A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AF93CB2-3DFF-4469-97A5-DADF2496461C}"/>
              </a:ext>
            </a:extLst>
          </p:cNvPr>
          <p:cNvGrpSpPr/>
          <p:nvPr/>
        </p:nvGrpSpPr>
        <p:grpSpPr>
          <a:xfrm>
            <a:off x="3764585" y="5046608"/>
            <a:ext cx="2834278" cy="1309745"/>
            <a:chOff x="50040" y="-25204"/>
            <a:chExt cx="3406339" cy="167981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DC053F29-BA13-426B-99E1-B742F9CD81E3}"/>
                </a:ext>
              </a:extLst>
            </p:cNvPr>
            <p:cNvSpPr/>
            <p:nvPr/>
          </p:nvSpPr>
          <p:spPr>
            <a:xfrm>
              <a:off x="50040" y="0"/>
              <a:ext cx="3406339" cy="165460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88827F-3A85-465C-AB4E-E60880687B73}"/>
                </a:ext>
              </a:extLst>
            </p:cNvPr>
            <p:cNvSpPr txBox="1"/>
            <p:nvPr/>
          </p:nvSpPr>
          <p:spPr>
            <a:xfrm>
              <a:off x="50040" y="-25204"/>
              <a:ext cx="3406339" cy="1654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dirty="0">
                  <a:solidFill>
                    <a:srgbClr val="29A9E3"/>
                  </a:solidFill>
                </a:rPr>
                <a:t>НЕДОСТАТКИ</a:t>
              </a:r>
              <a:endParaRPr lang="ru-RU" sz="1400" b="1" kern="1200" dirty="0">
                <a:solidFill>
                  <a:srgbClr val="29A9E3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dirty="0">
                  <a:solidFill>
                    <a:srgbClr val="2E2E2E"/>
                  </a:solidFill>
                </a:rPr>
                <a:t>определенные трудности для педагога при создании видеоурока.</a:t>
              </a:r>
              <a:endParaRPr lang="ru-RU" sz="1400" kern="1200" dirty="0">
                <a:solidFill>
                  <a:srgbClr val="2E2E2E"/>
                </a:solidFill>
              </a:endParaRPr>
            </a:p>
          </p:txBody>
        </p:sp>
      </p:grp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3A04EDC-3A48-41D2-B0CD-D0F1FE023D6E}"/>
              </a:ext>
            </a:extLst>
          </p:cNvPr>
          <p:cNvCxnSpPr/>
          <p:nvPr/>
        </p:nvCxnSpPr>
        <p:spPr>
          <a:xfrm>
            <a:off x="6612493" y="3199375"/>
            <a:ext cx="0" cy="3359431"/>
          </a:xfrm>
          <a:prstGeom prst="line">
            <a:avLst/>
          </a:prstGeom>
          <a:ln w="28575"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B94544F-FCF7-41EC-92C3-2FCBEF0C3466}"/>
              </a:ext>
            </a:extLst>
          </p:cNvPr>
          <p:cNvSpPr/>
          <p:nvPr/>
        </p:nvSpPr>
        <p:spPr>
          <a:xfrm>
            <a:off x="3879029" y="951831"/>
            <a:ext cx="2706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ИНТЕРАКТИВНЫЕ ВИДЕОУРОКИ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29F5335-4E74-42D8-A913-0B6FB721357F}"/>
              </a:ext>
            </a:extLst>
          </p:cNvPr>
          <p:cNvGrpSpPr/>
          <p:nvPr/>
        </p:nvGrpSpPr>
        <p:grpSpPr>
          <a:xfrm>
            <a:off x="6817883" y="1560226"/>
            <a:ext cx="2834278" cy="3912058"/>
            <a:chOff x="50040" y="-25204"/>
            <a:chExt cx="3406339" cy="1679810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A04C07D3-F786-4466-9691-BC55CFAF4629}"/>
                </a:ext>
              </a:extLst>
            </p:cNvPr>
            <p:cNvSpPr/>
            <p:nvPr/>
          </p:nvSpPr>
          <p:spPr>
            <a:xfrm>
              <a:off x="50040" y="0"/>
              <a:ext cx="3406339" cy="165460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33DB8E5-6178-462A-B580-12EBDE28B2E2}"/>
                </a:ext>
              </a:extLst>
            </p:cNvPr>
            <p:cNvSpPr txBox="1"/>
            <p:nvPr/>
          </p:nvSpPr>
          <p:spPr>
            <a:xfrm>
              <a:off x="50040" y="-25204"/>
              <a:ext cx="3406339" cy="1654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rgbClr val="29A9E3"/>
                  </a:solidFill>
                </a:rPr>
                <a:t>ПРЕИМУЩЕСТВА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dirty="0">
                  <a:solidFill>
                    <a:srgbClr val="2E2E2E"/>
                  </a:solidFill>
                </a:rPr>
                <a:t>экономия </a:t>
              </a:r>
              <a:r>
                <a:rPr lang="ru-RU" sz="1400" dirty="0" smtClean="0">
                  <a:solidFill>
                    <a:srgbClr val="2E2E2E"/>
                  </a:solidFill>
                </a:rPr>
                <a:t>времени на уроке</a:t>
              </a:r>
              <a:r>
                <a:rPr lang="ru-RU" sz="1400" dirty="0">
                  <a:solidFill>
                    <a:srgbClr val="2E2E2E"/>
                  </a:solidFill>
                </a:rPr>
                <a:t>;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dirty="0">
                  <a:solidFill>
                    <a:srgbClr val="2E2E2E"/>
                  </a:solidFill>
                </a:rPr>
                <a:t>увеличение глубины погружения в материал;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dirty="0">
                  <a:solidFill>
                    <a:srgbClr val="2E2E2E"/>
                  </a:solidFill>
                </a:rPr>
                <a:t>повышение мотивации обучения;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dirty="0">
                  <a:solidFill>
                    <a:srgbClr val="2E2E2E"/>
                  </a:solidFill>
                </a:rPr>
                <a:t>формирование коммуникативной компетенции обучающихся, так как они становятся активными участниками урока не только на этапе его проведения, но и при подготовке, на этапе формирования структуры урока;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dirty="0">
                  <a:solidFill>
                    <a:srgbClr val="2E2E2E"/>
                  </a:solidFill>
                </a:rPr>
                <a:t>смена видов деятельности, рассчитанная на активную позицию обучающихся;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dirty="0">
                  <a:solidFill>
                    <a:srgbClr val="2E2E2E"/>
                  </a:solidFill>
                </a:rPr>
                <a:t>возможность учитывать возрастные и психологические особенности учащихся.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1400" dirty="0">
                <a:solidFill>
                  <a:srgbClr val="2E2E2E"/>
                </a:solidFill>
              </a:endParaRP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4136AA7-D4A1-4EA5-95FB-2C69689E15C2}"/>
              </a:ext>
            </a:extLst>
          </p:cNvPr>
          <p:cNvSpPr/>
          <p:nvPr/>
        </p:nvSpPr>
        <p:spPr>
          <a:xfrm>
            <a:off x="7394527" y="1182773"/>
            <a:ext cx="1800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СМАРТ-УРОКИ 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4020C68-9B82-4706-BC28-13287B258873}"/>
              </a:ext>
            </a:extLst>
          </p:cNvPr>
          <p:cNvGrpSpPr/>
          <p:nvPr/>
        </p:nvGrpSpPr>
        <p:grpSpPr>
          <a:xfrm>
            <a:off x="6817883" y="5638954"/>
            <a:ext cx="2834278" cy="995918"/>
            <a:chOff x="50040" y="-25204"/>
            <a:chExt cx="3406339" cy="1679810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FDDDFC06-0FA8-4DB1-B532-DDCD235099F6}"/>
                </a:ext>
              </a:extLst>
            </p:cNvPr>
            <p:cNvSpPr/>
            <p:nvPr/>
          </p:nvSpPr>
          <p:spPr>
            <a:xfrm>
              <a:off x="50040" y="0"/>
              <a:ext cx="3406339" cy="165460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27ADD0-BFD0-4080-AA0D-8CF822B631F1}"/>
                </a:ext>
              </a:extLst>
            </p:cNvPr>
            <p:cNvSpPr txBox="1"/>
            <p:nvPr/>
          </p:nvSpPr>
          <p:spPr>
            <a:xfrm>
              <a:off x="50040" y="-25204"/>
              <a:ext cx="3406339" cy="1654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dirty="0">
                  <a:solidFill>
                    <a:srgbClr val="29A9E3"/>
                  </a:solidFill>
                </a:rPr>
                <a:t>НЕДОСТАТКИ</a:t>
              </a:r>
              <a:endParaRPr lang="ru-RU" sz="1400" b="1" kern="1200" dirty="0">
                <a:solidFill>
                  <a:srgbClr val="29A9E3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dirty="0">
                  <a:solidFill>
                    <a:srgbClr val="2E2E2E"/>
                  </a:solidFill>
                </a:rPr>
                <a:t>определенные трудности для педагога при создании видеоурока.</a:t>
              </a:r>
              <a:endParaRPr lang="ru-RU" sz="1400" kern="1200" dirty="0">
                <a:solidFill>
                  <a:srgbClr val="2E2E2E"/>
                </a:solidFill>
              </a:endParaRP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232358-0D64-45E5-A36A-B4CBA395B7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4" y="3946974"/>
            <a:ext cx="3087655" cy="2071674"/>
          </a:xfrm>
          <a:prstGeom prst="rect">
            <a:avLst/>
          </a:prstGeom>
        </p:spPr>
      </p:pic>
      <p:sp>
        <p:nvSpPr>
          <p:cNvPr id="39" name="Rectangle 13">
            <a:extLst>
              <a:ext uri="{FF2B5EF4-FFF2-40B4-BE49-F238E27FC236}">
                <a16:creationId xmlns:a16="http://schemas.microsoft.com/office/drawing/2014/main" id="{8E1CB994-6F30-481A-9CEC-3FF17F5C474D}"/>
              </a:ext>
            </a:extLst>
          </p:cNvPr>
          <p:cNvSpPr/>
          <p:nvPr/>
        </p:nvSpPr>
        <p:spPr>
          <a:xfrm>
            <a:off x="539056" y="3663587"/>
            <a:ext cx="2772308" cy="3000177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9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1">
            <a:extLst>
              <a:ext uri="{FF2B5EF4-FFF2-40B4-BE49-F238E27FC236}">
                <a16:creationId xmlns:a16="http://schemas.microsoft.com/office/drawing/2014/main" id="{6843A1CA-0C22-4430-9520-932A3EAA6685}"/>
              </a:ext>
            </a:extLst>
          </p:cNvPr>
          <p:cNvSpPr/>
          <p:nvPr/>
        </p:nvSpPr>
        <p:spPr>
          <a:xfrm>
            <a:off x="344488" y="946384"/>
            <a:ext cx="9534279" cy="5794983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>
              <a:solidFill>
                <a:srgbClr val="2E2E2E"/>
              </a:solidFill>
            </a:endParaRPr>
          </a:p>
        </p:txBody>
      </p:sp>
      <p:sp>
        <p:nvSpPr>
          <p:cNvPr id="11" name="Freeform: Shape 12">
            <a:extLst>
              <a:ext uri="{FF2B5EF4-FFF2-40B4-BE49-F238E27FC236}">
                <a16:creationId xmlns:a16="http://schemas.microsoft.com/office/drawing/2014/main" id="{D5DB1EDF-15E7-4595-B452-9F91462EA50E}"/>
              </a:ext>
            </a:extLst>
          </p:cNvPr>
          <p:cNvSpPr/>
          <p:nvPr/>
        </p:nvSpPr>
        <p:spPr>
          <a:xfrm>
            <a:off x="599538" y="875848"/>
            <a:ext cx="3664942" cy="5832648"/>
          </a:xfrm>
          <a:custGeom>
            <a:avLst/>
            <a:gdLst>
              <a:gd name="connsiteX0" fmla="*/ 9526 w 3470338"/>
              <a:gd name="connsiteY0" fmla="*/ 0 h 6346429"/>
              <a:gd name="connsiteX1" fmla="*/ 3470338 w 3470338"/>
              <a:gd name="connsiteY1" fmla="*/ 0 h 6346429"/>
              <a:gd name="connsiteX2" fmla="*/ 3470338 w 3470338"/>
              <a:gd name="connsiteY2" fmla="*/ 6346429 h 6346429"/>
              <a:gd name="connsiteX3" fmla="*/ 9526 w 3470338"/>
              <a:gd name="connsiteY3" fmla="*/ 6346429 h 6346429"/>
              <a:gd name="connsiteX4" fmla="*/ 7830 w 3470338"/>
              <a:gd name="connsiteY4" fmla="*/ 5754489 h 6346429"/>
              <a:gd name="connsiteX5" fmla="*/ 1066800 w 3470338"/>
              <a:gd name="connsiteY5" fmla="*/ 5754489 h 6346429"/>
              <a:gd name="connsiteX6" fmla="*/ 1066800 w 3470338"/>
              <a:gd name="connsiteY6" fmla="*/ 3173214 h 6346429"/>
              <a:gd name="connsiteX7" fmla="*/ 437 w 3470338"/>
              <a:gd name="connsiteY7" fmla="*/ 3173214 h 6346429"/>
              <a:gd name="connsiteX8" fmla="*/ 0 w 3470338"/>
              <a:gd name="connsiteY8" fmla="*/ 3020814 h 6346429"/>
              <a:gd name="connsiteX9" fmla="*/ 9526 w 3470338"/>
              <a:gd name="connsiteY9" fmla="*/ 0 h 6346429"/>
              <a:gd name="connsiteX0" fmla="*/ 9526 w 3470338"/>
              <a:gd name="connsiteY0" fmla="*/ 0 h 6346429"/>
              <a:gd name="connsiteX1" fmla="*/ 3470338 w 3470338"/>
              <a:gd name="connsiteY1" fmla="*/ 0 h 6346429"/>
              <a:gd name="connsiteX2" fmla="*/ 3470338 w 3470338"/>
              <a:gd name="connsiteY2" fmla="*/ 6346429 h 6346429"/>
              <a:gd name="connsiteX3" fmla="*/ 9526 w 3470338"/>
              <a:gd name="connsiteY3" fmla="*/ 6346429 h 6346429"/>
              <a:gd name="connsiteX4" fmla="*/ 7830 w 3470338"/>
              <a:gd name="connsiteY4" fmla="*/ 5754489 h 6346429"/>
              <a:gd name="connsiteX5" fmla="*/ 1066800 w 3470338"/>
              <a:gd name="connsiteY5" fmla="*/ 5754489 h 6346429"/>
              <a:gd name="connsiteX6" fmla="*/ 437 w 3470338"/>
              <a:gd name="connsiteY6" fmla="*/ 3173214 h 6346429"/>
              <a:gd name="connsiteX7" fmla="*/ 0 w 3470338"/>
              <a:gd name="connsiteY7" fmla="*/ 3020814 h 6346429"/>
              <a:gd name="connsiteX8" fmla="*/ 9526 w 3470338"/>
              <a:gd name="connsiteY8" fmla="*/ 0 h 6346429"/>
              <a:gd name="connsiteX0" fmla="*/ 1066800 w 3470338"/>
              <a:gd name="connsiteY0" fmla="*/ 5754489 h 6346429"/>
              <a:gd name="connsiteX1" fmla="*/ 437 w 3470338"/>
              <a:gd name="connsiteY1" fmla="*/ 3173214 h 6346429"/>
              <a:gd name="connsiteX2" fmla="*/ 0 w 3470338"/>
              <a:gd name="connsiteY2" fmla="*/ 3020814 h 6346429"/>
              <a:gd name="connsiteX3" fmla="*/ 9526 w 3470338"/>
              <a:gd name="connsiteY3" fmla="*/ 0 h 6346429"/>
              <a:gd name="connsiteX4" fmla="*/ 3470338 w 3470338"/>
              <a:gd name="connsiteY4" fmla="*/ 0 h 6346429"/>
              <a:gd name="connsiteX5" fmla="*/ 3470338 w 3470338"/>
              <a:gd name="connsiteY5" fmla="*/ 6346429 h 6346429"/>
              <a:gd name="connsiteX6" fmla="*/ 9526 w 3470338"/>
              <a:gd name="connsiteY6" fmla="*/ 6346429 h 6346429"/>
              <a:gd name="connsiteX7" fmla="*/ 7830 w 3470338"/>
              <a:gd name="connsiteY7" fmla="*/ 5754489 h 6346429"/>
              <a:gd name="connsiteX8" fmla="*/ 1158240 w 3470338"/>
              <a:gd name="connsiteY8" fmla="*/ 5845929 h 6346429"/>
              <a:gd name="connsiteX0" fmla="*/ 437 w 3470338"/>
              <a:gd name="connsiteY0" fmla="*/ 3173214 h 6346429"/>
              <a:gd name="connsiteX1" fmla="*/ 0 w 3470338"/>
              <a:gd name="connsiteY1" fmla="*/ 3020814 h 6346429"/>
              <a:gd name="connsiteX2" fmla="*/ 9526 w 3470338"/>
              <a:gd name="connsiteY2" fmla="*/ 0 h 6346429"/>
              <a:gd name="connsiteX3" fmla="*/ 3470338 w 3470338"/>
              <a:gd name="connsiteY3" fmla="*/ 0 h 6346429"/>
              <a:gd name="connsiteX4" fmla="*/ 3470338 w 3470338"/>
              <a:gd name="connsiteY4" fmla="*/ 6346429 h 6346429"/>
              <a:gd name="connsiteX5" fmla="*/ 9526 w 3470338"/>
              <a:gd name="connsiteY5" fmla="*/ 6346429 h 6346429"/>
              <a:gd name="connsiteX6" fmla="*/ 7830 w 3470338"/>
              <a:gd name="connsiteY6" fmla="*/ 5754489 h 6346429"/>
              <a:gd name="connsiteX7" fmla="*/ 1158240 w 3470338"/>
              <a:gd name="connsiteY7" fmla="*/ 5845929 h 6346429"/>
              <a:gd name="connsiteX0" fmla="*/ 437 w 3470338"/>
              <a:gd name="connsiteY0" fmla="*/ 3173214 h 6346429"/>
              <a:gd name="connsiteX1" fmla="*/ 0 w 3470338"/>
              <a:gd name="connsiteY1" fmla="*/ 3020814 h 6346429"/>
              <a:gd name="connsiteX2" fmla="*/ 9526 w 3470338"/>
              <a:gd name="connsiteY2" fmla="*/ 0 h 6346429"/>
              <a:gd name="connsiteX3" fmla="*/ 3470338 w 3470338"/>
              <a:gd name="connsiteY3" fmla="*/ 0 h 6346429"/>
              <a:gd name="connsiteX4" fmla="*/ 3470338 w 3470338"/>
              <a:gd name="connsiteY4" fmla="*/ 6346429 h 6346429"/>
              <a:gd name="connsiteX5" fmla="*/ 9526 w 3470338"/>
              <a:gd name="connsiteY5" fmla="*/ 6346429 h 6346429"/>
              <a:gd name="connsiteX6" fmla="*/ 7830 w 3470338"/>
              <a:gd name="connsiteY6" fmla="*/ 5754489 h 634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0338" h="6346429">
                <a:moveTo>
                  <a:pt x="437" y="3173214"/>
                </a:moveTo>
                <a:cubicBezTo>
                  <a:pt x="291" y="3122414"/>
                  <a:pt x="146" y="3071614"/>
                  <a:pt x="0" y="3020814"/>
                </a:cubicBezTo>
                <a:cubicBezTo>
                  <a:pt x="3175" y="2013876"/>
                  <a:pt x="6351" y="1006938"/>
                  <a:pt x="9526" y="0"/>
                </a:cubicBezTo>
                <a:lnTo>
                  <a:pt x="3470338" y="0"/>
                </a:lnTo>
                <a:lnTo>
                  <a:pt x="3470338" y="6346429"/>
                </a:lnTo>
                <a:lnTo>
                  <a:pt x="9526" y="6346429"/>
                </a:lnTo>
                <a:cubicBezTo>
                  <a:pt x="8961" y="6149116"/>
                  <a:pt x="8395" y="5951802"/>
                  <a:pt x="7830" y="5754489"/>
                </a:cubicBezTo>
              </a:path>
            </a:pathLst>
          </a:custGeom>
          <a:noFill/>
          <a:ln w="28575">
            <a:solidFill>
              <a:srgbClr val="29A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4488" y="-609"/>
            <a:ext cx="8915400" cy="765313"/>
          </a:xfrm>
        </p:spPr>
        <p:txBody>
          <a:bodyPr>
            <a:noAutofit/>
          </a:bodyPr>
          <a:lstStyle/>
          <a:p>
            <a:r>
              <a:rPr lang="ru-RU" sz="2400" i="1" dirty="0"/>
              <a:t>Современные инструменты преподавания учебных </a:t>
            </a:r>
            <a:br>
              <a:rPr lang="ru-RU" sz="2400" i="1" dirty="0"/>
            </a:br>
            <a:r>
              <a:rPr lang="ru-RU" sz="2400" i="1" dirty="0"/>
              <a:t>предметов с использованием цифровых возможностей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9561130" y="6376244"/>
            <a:ext cx="34487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4E213-577E-4457-9019-A6AED571696C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2634124"/>
              </p:ext>
            </p:extLst>
          </p:nvPr>
        </p:nvGraphicFramePr>
        <p:xfrm>
          <a:off x="758587" y="1782599"/>
          <a:ext cx="3070760" cy="471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8F88EFF8-9CE0-4AD0-8082-86254D1546C1}"/>
              </a:ext>
            </a:extLst>
          </p:cNvPr>
          <p:cNvSpPr/>
          <p:nvPr/>
        </p:nvSpPr>
        <p:spPr>
          <a:xfrm>
            <a:off x="4599454" y="1105719"/>
            <a:ext cx="4097957" cy="5356863"/>
          </a:xfrm>
          <a:custGeom>
            <a:avLst/>
            <a:gdLst>
              <a:gd name="connsiteX0" fmla="*/ 9526 w 3470338"/>
              <a:gd name="connsiteY0" fmla="*/ 0 h 6346429"/>
              <a:gd name="connsiteX1" fmla="*/ 3470338 w 3470338"/>
              <a:gd name="connsiteY1" fmla="*/ 0 h 6346429"/>
              <a:gd name="connsiteX2" fmla="*/ 3470338 w 3470338"/>
              <a:gd name="connsiteY2" fmla="*/ 6346429 h 6346429"/>
              <a:gd name="connsiteX3" fmla="*/ 9526 w 3470338"/>
              <a:gd name="connsiteY3" fmla="*/ 6346429 h 6346429"/>
              <a:gd name="connsiteX4" fmla="*/ 7830 w 3470338"/>
              <a:gd name="connsiteY4" fmla="*/ 5754489 h 6346429"/>
              <a:gd name="connsiteX5" fmla="*/ 1066800 w 3470338"/>
              <a:gd name="connsiteY5" fmla="*/ 5754489 h 6346429"/>
              <a:gd name="connsiteX6" fmla="*/ 1066800 w 3470338"/>
              <a:gd name="connsiteY6" fmla="*/ 3173214 h 6346429"/>
              <a:gd name="connsiteX7" fmla="*/ 437 w 3470338"/>
              <a:gd name="connsiteY7" fmla="*/ 3173214 h 6346429"/>
              <a:gd name="connsiteX8" fmla="*/ 0 w 3470338"/>
              <a:gd name="connsiteY8" fmla="*/ 3020814 h 6346429"/>
              <a:gd name="connsiteX9" fmla="*/ 9526 w 3470338"/>
              <a:gd name="connsiteY9" fmla="*/ 0 h 6346429"/>
              <a:gd name="connsiteX0" fmla="*/ 9526 w 3470338"/>
              <a:gd name="connsiteY0" fmla="*/ 0 h 6346429"/>
              <a:gd name="connsiteX1" fmla="*/ 3470338 w 3470338"/>
              <a:gd name="connsiteY1" fmla="*/ 0 h 6346429"/>
              <a:gd name="connsiteX2" fmla="*/ 3470338 w 3470338"/>
              <a:gd name="connsiteY2" fmla="*/ 6346429 h 6346429"/>
              <a:gd name="connsiteX3" fmla="*/ 9526 w 3470338"/>
              <a:gd name="connsiteY3" fmla="*/ 6346429 h 6346429"/>
              <a:gd name="connsiteX4" fmla="*/ 7830 w 3470338"/>
              <a:gd name="connsiteY4" fmla="*/ 5754489 h 6346429"/>
              <a:gd name="connsiteX5" fmla="*/ 1066800 w 3470338"/>
              <a:gd name="connsiteY5" fmla="*/ 5754489 h 6346429"/>
              <a:gd name="connsiteX6" fmla="*/ 437 w 3470338"/>
              <a:gd name="connsiteY6" fmla="*/ 3173214 h 6346429"/>
              <a:gd name="connsiteX7" fmla="*/ 0 w 3470338"/>
              <a:gd name="connsiteY7" fmla="*/ 3020814 h 6346429"/>
              <a:gd name="connsiteX8" fmla="*/ 9526 w 3470338"/>
              <a:gd name="connsiteY8" fmla="*/ 0 h 6346429"/>
              <a:gd name="connsiteX0" fmla="*/ 1066800 w 3470338"/>
              <a:gd name="connsiteY0" fmla="*/ 5754489 h 6346429"/>
              <a:gd name="connsiteX1" fmla="*/ 437 w 3470338"/>
              <a:gd name="connsiteY1" fmla="*/ 3173214 h 6346429"/>
              <a:gd name="connsiteX2" fmla="*/ 0 w 3470338"/>
              <a:gd name="connsiteY2" fmla="*/ 3020814 h 6346429"/>
              <a:gd name="connsiteX3" fmla="*/ 9526 w 3470338"/>
              <a:gd name="connsiteY3" fmla="*/ 0 h 6346429"/>
              <a:gd name="connsiteX4" fmla="*/ 3470338 w 3470338"/>
              <a:gd name="connsiteY4" fmla="*/ 0 h 6346429"/>
              <a:gd name="connsiteX5" fmla="*/ 3470338 w 3470338"/>
              <a:gd name="connsiteY5" fmla="*/ 6346429 h 6346429"/>
              <a:gd name="connsiteX6" fmla="*/ 9526 w 3470338"/>
              <a:gd name="connsiteY6" fmla="*/ 6346429 h 6346429"/>
              <a:gd name="connsiteX7" fmla="*/ 7830 w 3470338"/>
              <a:gd name="connsiteY7" fmla="*/ 5754489 h 6346429"/>
              <a:gd name="connsiteX8" fmla="*/ 1158240 w 3470338"/>
              <a:gd name="connsiteY8" fmla="*/ 5845929 h 6346429"/>
              <a:gd name="connsiteX0" fmla="*/ 437 w 3470338"/>
              <a:gd name="connsiteY0" fmla="*/ 3173214 h 6346429"/>
              <a:gd name="connsiteX1" fmla="*/ 0 w 3470338"/>
              <a:gd name="connsiteY1" fmla="*/ 3020814 h 6346429"/>
              <a:gd name="connsiteX2" fmla="*/ 9526 w 3470338"/>
              <a:gd name="connsiteY2" fmla="*/ 0 h 6346429"/>
              <a:gd name="connsiteX3" fmla="*/ 3470338 w 3470338"/>
              <a:gd name="connsiteY3" fmla="*/ 0 h 6346429"/>
              <a:gd name="connsiteX4" fmla="*/ 3470338 w 3470338"/>
              <a:gd name="connsiteY4" fmla="*/ 6346429 h 6346429"/>
              <a:gd name="connsiteX5" fmla="*/ 9526 w 3470338"/>
              <a:gd name="connsiteY5" fmla="*/ 6346429 h 6346429"/>
              <a:gd name="connsiteX6" fmla="*/ 7830 w 3470338"/>
              <a:gd name="connsiteY6" fmla="*/ 5754489 h 6346429"/>
              <a:gd name="connsiteX7" fmla="*/ 1158240 w 3470338"/>
              <a:gd name="connsiteY7" fmla="*/ 5845929 h 6346429"/>
              <a:gd name="connsiteX0" fmla="*/ 437 w 3470338"/>
              <a:gd name="connsiteY0" fmla="*/ 3173214 h 6346429"/>
              <a:gd name="connsiteX1" fmla="*/ 0 w 3470338"/>
              <a:gd name="connsiteY1" fmla="*/ 3020814 h 6346429"/>
              <a:gd name="connsiteX2" fmla="*/ 9526 w 3470338"/>
              <a:gd name="connsiteY2" fmla="*/ 0 h 6346429"/>
              <a:gd name="connsiteX3" fmla="*/ 3470338 w 3470338"/>
              <a:gd name="connsiteY3" fmla="*/ 0 h 6346429"/>
              <a:gd name="connsiteX4" fmla="*/ 3470338 w 3470338"/>
              <a:gd name="connsiteY4" fmla="*/ 6346429 h 6346429"/>
              <a:gd name="connsiteX5" fmla="*/ 9526 w 3470338"/>
              <a:gd name="connsiteY5" fmla="*/ 6346429 h 6346429"/>
              <a:gd name="connsiteX6" fmla="*/ 7830 w 3470338"/>
              <a:gd name="connsiteY6" fmla="*/ 5754489 h 634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0338" h="6346429">
                <a:moveTo>
                  <a:pt x="437" y="3173214"/>
                </a:moveTo>
                <a:cubicBezTo>
                  <a:pt x="291" y="3122414"/>
                  <a:pt x="146" y="3071614"/>
                  <a:pt x="0" y="3020814"/>
                </a:cubicBezTo>
                <a:cubicBezTo>
                  <a:pt x="3175" y="2013876"/>
                  <a:pt x="6351" y="1006938"/>
                  <a:pt x="9526" y="0"/>
                </a:cubicBezTo>
                <a:lnTo>
                  <a:pt x="3470338" y="0"/>
                </a:lnTo>
                <a:lnTo>
                  <a:pt x="3470338" y="6346429"/>
                </a:lnTo>
                <a:lnTo>
                  <a:pt x="9526" y="6346429"/>
                </a:lnTo>
                <a:cubicBezTo>
                  <a:pt x="8961" y="6149116"/>
                  <a:pt x="8395" y="5951802"/>
                  <a:pt x="7830" y="5754489"/>
                </a:cubicBezTo>
              </a:path>
            </a:pathLst>
          </a:custGeom>
          <a:noFill/>
          <a:ln w="28575">
            <a:solidFill>
              <a:srgbClr val="29A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3A04EDC-3A48-41D2-B0CD-D0F1FE023D6E}"/>
              </a:ext>
            </a:extLst>
          </p:cNvPr>
          <p:cNvCxnSpPr/>
          <p:nvPr/>
        </p:nvCxnSpPr>
        <p:spPr>
          <a:xfrm>
            <a:off x="4599454" y="3059541"/>
            <a:ext cx="0" cy="3359431"/>
          </a:xfrm>
          <a:prstGeom prst="line">
            <a:avLst/>
          </a:prstGeom>
          <a:ln w="28575">
            <a:solidFill>
              <a:srgbClr val="29A9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DCBAF20-EB07-4DE2-9B91-62D8BC0E1DEC}"/>
              </a:ext>
            </a:extLst>
          </p:cNvPr>
          <p:cNvSpPr/>
          <p:nvPr/>
        </p:nvSpPr>
        <p:spPr>
          <a:xfrm>
            <a:off x="814521" y="1268582"/>
            <a:ext cx="31528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УРОК-ВИРТУАЛЬНАЯ ЛАБОРАТОРИЯ 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5891EAE-0DBE-4319-852A-7B3101ABE4F9}"/>
              </a:ext>
            </a:extLst>
          </p:cNvPr>
          <p:cNvGrpSpPr/>
          <p:nvPr/>
        </p:nvGrpSpPr>
        <p:grpSpPr>
          <a:xfrm>
            <a:off x="4702340" y="2228773"/>
            <a:ext cx="3851055" cy="1309745"/>
            <a:chOff x="50040" y="-25204"/>
            <a:chExt cx="3406339" cy="1679810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FCEB818F-3B7C-4CDC-ABC1-BE60F5BBAD40}"/>
                </a:ext>
              </a:extLst>
            </p:cNvPr>
            <p:cNvSpPr/>
            <p:nvPr/>
          </p:nvSpPr>
          <p:spPr>
            <a:xfrm>
              <a:off x="50040" y="0"/>
              <a:ext cx="3406339" cy="165460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37590A-C156-4C5F-B391-418F05713A66}"/>
                </a:ext>
              </a:extLst>
            </p:cNvPr>
            <p:cNvSpPr txBox="1"/>
            <p:nvPr/>
          </p:nvSpPr>
          <p:spPr>
            <a:xfrm>
              <a:off x="50040" y="-25204"/>
              <a:ext cx="3406337" cy="1654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dirty="0">
                  <a:solidFill>
                    <a:srgbClr val="29A9E3"/>
                  </a:solidFill>
                </a:rPr>
                <a:t>ПРЕИМУЩЕСТВА</a:t>
              </a:r>
              <a:endParaRPr lang="ru-RU" sz="1400" b="1" kern="1200" dirty="0">
                <a:solidFill>
                  <a:srgbClr val="29A9E3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dirty="0">
                  <a:solidFill>
                    <a:srgbClr val="2E2E2E"/>
                  </a:solidFill>
                </a:rPr>
                <a:t>организация эффективной совместной работы за счет возможности нескольким пользователям работать над одним документом (таблицей, презентацией)..</a:t>
              </a:r>
              <a:endParaRPr lang="ru-RU" sz="1400" kern="1200" dirty="0">
                <a:solidFill>
                  <a:srgbClr val="2E2E2E"/>
                </a:solidFill>
              </a:endParaRPr>
            </a:p>
          </p:txBody>
        </p:sp>
      </p:grp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35F4D4D-B546-4C94-9638-F5E9FD4D1E08}"/>
              </a:ext>
            </a:extLst>
          </p:cNvPr>
          <p:cNvSpPr/>
          <p:nvPr/>
        </p:nvSpPr>
        <p:spPr>
          <a:xfrm>
            <a:off x="4679082" y="1396603"/>
            <a:ext cx="39463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/>
              <a:t>GOOGLE </a:t>
            </a:r>
            <a:r>
              <a:rPr lang="ru-RU" sz="1400" b="1" dirty="0"/>
              <a:t>ДОКУМЕНТЫ, ТАБЛИЦЫ, ПРЕЗЕНТАЦИИ 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D75ECDB-8B95-4D85-B266-AB7914990C7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75175" y="3776587"/>
            <a:ext cx="2628900" cy="244792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040B636-BDB7-4F38-9546-7655F7DE6DD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21129" y="3734867"/>
            <a:ext cx="3384376" cy="26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9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9" y="2437534"/>
            <a:ext cx="9406680" cy="2520280"/>
          </a:xfrm>
          <a:prstGeom prst="rect">
            <a:avLst/>
          </a:prstGeom>
        </p:spPr>
      </p:pic>
      <p:sp>
        <p:nvSpPr>
          <p:cNvPr id="16" name="Rectangle 13"/>
          <p:cNvSpPr/>
          <p:nvPr/>
        </p:nvSpPr>
        <p:spPr>
          <a:xfrm>
            <a:off x="344488" y="2528561"/>
            <a:ext cx="9561512" cy="2338226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64B0FAD6-5427-46CC-BC19-BBB289E780D5}"/>
              </a:ext>
            </a:extLst>
          </p:cNvPr>
          <p:cNvSpPr/>
          <p:nvPr/>
        </p:nvSpPr>
        <p:spPr>
          <a:xfrm>
            <a:off x="355542" y="1844824"/>
            <a:ext cx="9558254" cy="360040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64B0FAD6-5427-46CC-BC19-BBB289E780D5}"/>
              </a:ext>
            </a:extLst>
          </p:cNvPr>
          <p:cNvSpPr/>
          <p:nvPr/>
        </p:nvSpPr>
        <p:spPr>
          <a:xfrm>
            <a:off x="347746" y="5301208"/>
            <a:ext cx="9558254" cy="936104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116632"/>
            <a:ext cx="8915400" cy="922114"/>
          </a:xfrm>
        </p:spPr>
        <p:txBody>
          <a:bodyPr>
            <a:normAutofit/>
          </a:bodyPr>
          <a:lstStyle/>
          <a:p>
            <a:r>
              <a:rPr lang="ru-RU" sz="2400" i="1" dirty="0"/>
              <a:t>Интерактивные практические материалы, тренажеры, проверочные задания и игры по предметам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213-577E-4457-9019-A6AED571696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2521" y="5163827"/>
            <a:ext cx="3528392" cy="584775"/>
          </a:xfrm>
          <a:prstGeom prst="rect">
            <a:avLst/>
          </a:prstGeom>
          <a:solidFill>
            <a:schemeClr val="bg1"/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2E2E2E"/>
                </a:solidFill>
              </a:rPr>
              <a:t>расширяют возможности детей в получении знаний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2521" y="1734778"/>
            <a:ext cx="8856984" cy="584775"/>
          </a:xfrm>
          <a:prstGeom prst="rect">
            <a:avLst/>
          </a:prstGeom>
          <a:solidFill>
            <a:schemeClr val="bg1"/>
          </a:solidFill>
          <a:ln>
            <a:solidFill>
              <a:srgbClr val="29A9E3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2E2E2E"/>
                </a:solidFill>
              </a:rPr>
              <a:t>Открытые интернет-источники содержат теоретические и практические материалы по предметам, тренажеры, а также игры в рамках предмета обучения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64968" y="5160094"/>
            <a:ext cx="4953000" cy="584775"/>
          </a:xfrm>
          <a:prstGeom prst="rect">
            <a:avLst/>
          </a:prstGeom>
          <a:solidFill>
            <a:schemeClr val="bg1"/>
          </a:solidFill>
          <a:ln>
            <a:solidFill>
              <a:srgbClr val="29A9E3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2E2E2E"/>
                </a:solidFill>
              </a:rPr>
              <a:t>не каждый образовательный ресурс соответствует требованиям ФГОС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29C0B2-4A58-463C-BF70-6EEAD4818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5808528"/>
            <a:ext cx="976609" cy="976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9DC3DC-13CF-4F1F-B8A4-775F4C2CB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19" y="5885983"/>
            <a:ext cx="1376743" cy="7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80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Веркон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1596</TotalTime>
  <Words>955</Words>
  <Application>Microsoft Office PowerPoint</Application>
  <PresentationFormat>Лист A4 (210x297 мм)</PresentationFormat>
  <Paragraphs>191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Noto Sans</vt:lpstr>
      <vt:lpstr>Verdana</vt:lpstr>
      <vt:lpstr>Тема_Верконт</vt:lpstr>
      <vt:lpstr>«Актуальные аспекты и ключевые ориентиры преподавания учебных предметов в школах с использованием возможностей цифровой образовательной среды, включая создание учебных материалов для общеобразовательных предметов в образовательных организациях общего образования»</vt:lpstr>
      <vt:lpstr>Актуальность использования возможностей цифровой образовательной среды в школе </vt:lpstr>
      <vt:lpstr>Государственная стратегия развития  цифровой образовательной среды в школе</vt:lpstr>
      <vt:lpstr>Презентация PowerPoint</vt:lpstr>
      <vt:lpstr>Современные инструменты преподавания учебных предметов с использованием цифровых возможностей</vt:lpstr>
      <vt:lpstr>Современные инструменты преподавания учебных предметов с использованием цифровых возможностей</vt:lpstr>
      <vt:lpstr>Современные инструменты преподавания учебных  предметов с использованием цифровых возможностей</vt:lpstr>
      <vt:lpstr>Современные инструменты преподавания учебных  предметов с использованием цифровых возможностей</vt:lpstr>
      <vt:lpstr>Интерактивные практические материалы, тренажеры, проверочные задания и игры по предметам</vt:lpstr>
      <vt:lpstr>Презентация PowerPoint</vt:lpstr>
      <vt:lpstr>Преимущества использования возможностей цифровой образовательной среды в преподавании учебных  предметов в школах</vt:lpstr>
      <vt:lpstr>Преимущества использования возможностей цифровой образовательной среды в преподавании учебных  предметов в школах</vt:lpstr>
      <vt:lpstr>Ключевые ориентиры преподавания учебных предметов с использованием возможностей цифровой  образовательной среды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аспекты и ключевые ориентиры</dc:title>
  <dc:creator>Natasha</dc:creator>
  <cp:lastModifiedBy>Екатерина Ященко</cp:lastModifiedBy>
  <cp:revision>157</cp:revision>
  <dcterms:created xsi:type="dcterms:W3CDTF">2014-12-16T13:47:58Z</dcterms:created>
  <dcterms:modified xsi:type="dcterms:W3CDTF">2019-07-18T12:27:53Z</dcterms:modified>
</cp:coreProperties>
</file>